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321" r:id="rId2"/>
    <p:sldId id="309" r:id="rId3"/>
    <p:sldId id="257" r:id="rId4"/>
    <p:sldId id="262" r:id="rId5"/>
    <p:sldId id="260" r:id="rId6"/>
    <p:sldId id="270" r:id="rId7"/>
    <p:sldId id="312" r:id="rId8"/>
    <p:sldId id="310" r:id="rId9"/>
    <p:sldId id="311" r:id="rId10"/>
    <p:sldId id="278" r:id="rId11"/>
    <p:sldId id="307" r:id="rId12"/>
    <p:sldId id="264" r:id="rId13"/>
    <p:sldId id="308" r:id="rId14"/>
    <p:sldId id="319" r:id="rId15"/>
    <p:sldId id="314" r:id="rId16"/>
    <p:sldId id="302" r:id="rId17"/>
    <p:sldId id="265" r:id="rId18"/>
    <p:sldId id="313" r:id="rId19"/>
    <p:sldId id="268" r:id="rId20"/>
    <p:sldId id="277" r:id="rId21"/>
    <p:sldId id="273" r:id="rId22"/>
    <p:sldId id="275" r:id="rId23"/>
    <p:sldId id="274" r:id="rId24"/>
    <p:sldId id="282" r:id="rId25"/>
    <p:sldId id="279" r:id="rId26"/>
    <p:sldId id="281" r:id="rId27"/>
    <p:sldId id="280" r:id="rId28"/>
    <p:sldId id="293" r:id="rId29"/>
    <p:sldId id="294" r:id="rId30"/>
    <p:sldId id="283" r:id="rId31"/>
    <p:sldId id="305" r:id="rId32"/>
    <p:sldId id="284" r:id="rId33"/>
    <p:sldId id="285" r:id="rId34"/>
    <p:sldId id="286" r:id="rId35"/>
    <p:sldId id="287" r:id="rId36"/>
    <p:sldId id="288" r:id="rId37"/>
    <p:sldId id="315" r:id="rId38"/>
    <p:sldId id="289" r:id="rId39"/>
    <p:sldId id="295" r:id="rId40"/>
    <p:sldId id="290" r:id="rId41"/>
    <p:sldId id="291" r:id="rId42"/>
    <p:sldId id="297" r:id="rId43"/>
    <p:sldId id="299" r:id="rId44"/>
    <p:sldId id="304" r:id="rId45"/>
    <p:sldId id="292" r:id="rId46"/>
    <p:sldId id="296" r:id="rId47"/>
    <p:sldId id="316" r:id="rId48"/>
    <p:sldId id="29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nj.gov/health/peosh/iaq.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6611" y="2807594"/>
            <a:ext cx="7766936" cy="1694002"/>
          </a:xfrm>
        </p:spPr>
        <p:txBody>
          <a:bodyPr/>
          <a:lstStyle/>
          <a:p>
            <a:r>
              <a:rPr lang="en-US" dirty="0" smtClean="0"/>
              <a:t>Indoor Air Quality</a:t>
            </a:r>
            <a:endParaRPr lang="en-US" dirty="0"/>
          </a:p>
        </p:txBody>
      </p:sp>
    </p:spTree>
    <p:extLst>
      <p:ext uri="{BB962C8B-B14F-4D97-AF65-F5344CB8AC3E}">
        <p14:creationId xmlns:p14="http://schemas.microsoft.com/office/powerpoint/2010/main" val="236070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Poor IAQ?</a:t>
            </a:r>
            <a:endParaRPr lang="en-US" dirty="0"/>
          </a:p>
        </p:txBody>
      </p:sp>
      <p:sp>
        <p:nvSpPr>
          <p:cNvPr id="3" name="Content Placeholder 2"/>
          <p:cNvSpPr>
            <a:spLocks noGrp="1"/>
          </p:cNvSpPr>
          <p:nvPr>
            <p:ph idx="1"/>
          </p:nvPr>
        </p:nvSpPr>
        <p:spPr>
          <a:xfrm>
            <a:off x="445515" y="1754904"/>
            <a:ext cx="8596668" cy="5103096"/>
          </a:xfrm>
        </p:spPr>
        <p:txBody>
          <a:bodyPr>
            <a:noAutofit/>
          </a:bodyPr>
          <a:lstStyle/>
          <a:p>
            <a:pPr lvl="1"/>
            <a:r>
              <a:rPr lang="en-US" sz="2400" dirty="0" smtClean="0"/>
              <a:t>Increased potential for short and long term health issues.</a:t>
            </a:r>
          </a:p>
          <a:p>
            <a:pPr lvl="1"/>
            <a:r>
              <a:rPr lang="en-US" sz="2400" dirty="0" smtClean="0"/>
              <a:t>Decreased comfort, performance, and attendance.</a:t>
            </a:r>
          </a:p>
          <a:p>
            <a:pPr lvl="1"/>
            <a:r>
              <a:rPr lang="en-US" sz="2400" dirty="0" smtClean="0"/>
              <a:t>Accelerated deterioration and reduced efficiency of buildings and equipment.</a:t>
            </a:r>
          </a:p>
          <a:p>
            <a:pPr lvl="1"/>
            <a:r>
              <a:rPr lang="en-US" sz="2400" dirty="0" smtClean="0"/>
              <a:t>Increased potential for school closings/relocations.</a:t>
            </a:r>
          </a:p>
          <a:p>
            <a:pPr lvl="1"/>
            <a:r>
              <a:rPr lang="en-US" sz="2400" dirty="0" smtClean="0"/>
              <a:t>Strained relationships-Administration, staff, and parents.</a:t>
            </a:r>
          </a:p>
          <a:p>
            <a:pPr lvl="1"/>
            <a:r>
              <a:rPr lang="en-US" sz="2400" dirty="0" smtClean="0"/>
              <a:t>Negative publicity, decreased community trust, liability problems.</a:t>
            </a:r>
            <a:endParaRPr lang="en-US" sz="2400" dirty="0"/>
          </a:p>
        </p:txBody>
      </p:sp>
    </p:spTree>
    <p:extLst>
      <p:ext uri="{BB962C8B-B14F-4D97-AF65-F5344CB8AC3E}">
        <p14:creationId xmlns:p14="http://schemas.microsoft.com/office/powerpoint/2010/main" val="167217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did poor IAQ become a noticeable problem?</a:t>
            </a:r>
            <a:endParaRPr lang="en-US" dirty="0"/>
          </a:p>
        </p:txBody>
      </p:sp>
      <p:sp>
        <p:nvSpPr>
          <p:cNvPr id="3" name="Content Placeholder 2"/>
          <p:cNvSpPr>
            <a:spLocks noGrp="1"/>
          </p:cNvSpPr>
          <p:nvPr>
            <p:ph idx="1"/>
          </p:nvPr>
        </p:nvSpPr>
        <p:spPr>
          <a:xfrm>
            <a:off x="677334" y="2160589"/>
            <a:ext cx="8596668" cy="4575062"/>
          </a:xfrm>
        </p:spPr>
        <p:txBody>
          <a:bodyPr>
            <a:normAutofit/>
          </a:bodyPr>
          <a:lstStyle/>
          <a:p>
            <a:r>
              <a:rPr lang="en-US" sz="2800" dirty="0" smtClean="0"/>
              <a:t>As a result of the energy crisis of the mid-1970s, IAQ complaints on the workplace dramatically  increased for several reasons: </a:t>
            </a:r>
          </a:p>
          <a:p>
            <a:pPr lvl="1"/>
            <a:r>
              <a:rPr lang="en-US" sz="2600" dirty="0" smtClean="0"/>
              <a:t>The </a:t>
            </a:r>
            <a:r>
              <a:rPr lang="en-US" sz="2600" dirty="0"/>
              <a:t>tendency toward tighter building envelopes and reduced ventilation to save </a:t>
            </a:r>
            <a:r>
              <a:rPr lang="en-US" sz="2600" dirty="0" smtClean="0"/>
              <a:t>energy.</a:t>
            </a:r>
          </a:p>
          <a:p>
            <a:pPr lvl="1"/>
            <a:r>
              <a:rPr lang="en-US" sz="2600" dirty="0" smtClean="0"/>
              <a:t>The </a:t>
            </a:r>
            <a:r>
              <a:rPr lang="en-US" sz="2600" dirty="0"/>
              <a:t>growing proliferation of chemical pollutants in consumer and commercial </a:t>
            </a:r>
            <a:r>
              <a:rPr lang="en-US" sz="2600" dirty="0" smtClean="0"/>
              <a:t>products. </a:t>
            </a:r>
          </a:p>
          <a:p>
            <a:pPr lvl="1"/>
            <a:r>
              <a:rPr lang="en-US" sz="2600" dirty="0"/>
              <a:t>P</a:t>
            </a:r>
            <a:r>
              <a:rPr lang="en-US" sz="2600" dirty="0" smtClean="0"/>
              <a:t>ressures </a:t>
            </a:r>
            <a:r>
              <a:rPr lang="en-US" sz="2600" dirty="0"/>
              <a:t>to defer maintenance and other building services to reduce </a:t>
            </a:r>
            <a:r>
              <a:rPr lang="en-US" sz="2600" dirty="0" smtClean="0"/>
              <a:t>costs.</a:t>
            </a:r>
          </a:p>
          <a:p>
            <a:pPr lvl="2"/>
            <a:endParaRPr lang="en-US" dirty="0" smtClean="0"/>
          </a:p>
        </p:txBody>
      </p:sp>
    </p:spTree>
    <p:extLst>
      <p:ext uri="{BB962C8B-B14F-4D97-AF65-F5344CB8AC3E}">
        <p14:creationId xmlns:p14="http://schemas.microsoft.com/office/powerpoint/2010/main" val="2081735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Affects IAQ?</a:t>
            </a:r>
          </a:p>
        </p:txBody>
      </p:sp>
      <p:sp>
        <p:nvSpPr>
          <p:cNvPr id="3" name="Content Placeholder 2"/>
          <p:cNvSpPr>
            <a:spLocks noGrp="1"/>
          </p:cNvSpPr>
          <p:nvPr>
            <p:ph idx="1"/>
          </p:nvPr>
        </p:nvSpPr>
        <p:spPr>
          <a:xfrm>
            <a:off x="471271" y="1827370"/>
            <a:ext cx="8596668" cy="4676462"/>
          </a:xfrm>
        </p:spPr>
        <p:txBody>
          <a:bodyPr>
            <a:normAutofit fontScale="92500" lnSpcReduction="20000"/>
          </a:bodyPr>
          <a:lstStyle/>
          <a:p>
            <a:r>
              <a:rPr lang="en-US" sz="2600" dirty="0" smtClean="0"/>
              <a:t>IAQ </a:t>
            </a:r>
            <a:r>
              <a:rPr lang="en-US" sz="2600" dirty="0"/>
              <a:t>is not necessarily an easily understood concept.</a:t>
            </a:r>
            <a:endParaRPr lang="en-US" sz="2600" dirty="0" smtClean="0"/>
          </a:p>
          <a:p>
            <a:r>
              <a:rPr lang="en-US" sz="2600" dirty="0"/>
              <a:t>It is a constantly changing interaction of a </a:t>
            </a:r>
            <a:r>
              <a:rPr lang="en-US" sz="2600" dirty="0" smtClean="0"/>
              <a:t>complex </a:t>
            </a:r>
            <a:r>
              <a:rPr lang="en-US" sz="2600" dirty="0"/>
              <a:t>set of </a:t>
            </a:r>
            <a:r>
              <a:rPr lang="en-US" sz="2600" dirty="0" smtClean="0"/>
              <a:t>factors.</a:t>
            </a:r>
          </a:p>
          <a:p>
            <a:r>
              <a:rPr lang="en-US" altLang="en-US" sz="2600" dirty="0" smtClean="0"/>
              <a:t>Problems </a:t>
            </a:r>
            <a:r>
              <a:rPr lang="en-US" altLang="en-US" sz="2600" dirty="0"/>
              <a:t>occur in many types of </a:t>
            </a:r>
            <a:r>
              <a:rPr lang="en-US" altLang="en-US" sz="2600" dirty="0" smtClean="0"/>
              <a:t>buildings.</a:t>
            </a:r>
          </a:p>
          <a:p>
            <a:r>
              <a:rPr lang="en-US" altLang="en-US" sz="2600" dirty="0" smtClean="0"/>
              <a:t>Problems </a:t>
            </a:r>
            <a:r>
              <a:rPr lang="en-US" altLang="en-US" sz="2600" dirty="0"/>
              <a:t>reflect both comfort and health related </a:t>
            </a:r>
            <a:r>
              <a:rPr lang="en-US" altLang="en-US" sz="2600" dirty="0" smtClean="0"/>
              <a:t>issues.</a:t>
            </a:r>
          </a:p>
          <a:p>
            <a:r>
              <a:rPr lang="en-US" altLang="en-US" sz="2600" dirty="0" smtClean="0"/>
              <a:t>Primary </a:t>
            </a:r>
            <a:r>
              <a:rPr lang="en-US" altLang="en-US" sz="2600" dirty="0"/>
              <a:t>sources of IAQ problems include:</a:t>
            </a:r>
          </a:p>
          <a:p>
            <a:pPr marL="858838" lvl="1" indent="-234950">
              <a:spcBef>
                <a:spcPct val="40000"/>
              </a:spcBef>
            </a:pPr>
            <a:r>
              <a:rPr lang="en-US" altLang="en-US" sz="2600" dirty="0"/>
              <a:t>Ventilation</a:t>
            </a:r>
          </a:p>
          <a:p>
            <a:pPr marL="858838" lvl="1" indent="-234950">
              <a:spcBef>
                <a:spcPct val="40000"/>
              </a:spcBef>
            </a:pPr>
            <a:r>
              <a:rPr lang="en-US" altLang="en-US" sz="2600" dirty="0"/>
              <a:t>Contaminants generated indoors</a:t>
            </a:r>
          </a:p>
          <a:p>
            <a:pPr marL="858838" lvl="1" indent="-234950">
              <a:spcBef>
                <a:spcPct val="40000"/>
              </a:spcBef>
            </a:pPr>
            <a:r>
              <a:rPr lang="en-US" altLang="en-US" sz="2600" dirty="0"/>
              <a:t>Infiltration of outdoor contaminants</a:t>
            </a:r>
          </a:p>
          <a:p>
            <a:pPr marL="858838" lvl="1" indent="-234950">
              <a:spcBef>
                <a:spcPct val="40000"/>
              </a:spcBef>
            </a:pPr>
            <a:r>
              <a:rPr lang="en-US" altLang="en-US" sz="2600" dirty="0"/>
              <a:t>Unidentified sources</a:t>
            </a:r>
          </a:p>
          <a:p>
            <a:pPr marL="0" indent="0">
              <a:buNone/>
            </a:pPr>
            <a:r>
              <a:rPr lang="en-US" dirty="0"/>
              <a:t>	</a:t>
            </a:r>
          </a:p>
        </p:txBody>
      </p:sp>
      <p:pic>
        <p:nvPicPr>
          <p:cNvPr id="2057" name="Picture 9" descr="tabbu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abbu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tabbu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abbu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tabbu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52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Affects IAQ?</a:t>
            </a:r>
          </a:p>
        </p:txBody>
      </p:sp>
      <p:sp>
        <p:nvSpPr>
          <p:cNvPr id="3" name="Content Placeholder 2"/>
          <p:cNvSpPr>
            <a:spLocks noGrp="1"/>
          </p:cNvSpPr>
          <p:nvPr>
            <p:ph idx="1"/>
          </p:nvPr>
        </p:nvSpPr>
        <p:spPr>
          <a:xfrm>
            <a:off x="677334" y="1930400"/>
            <a:ext cx="8596668" cy="4831008"/>
          </a:xfrm>
        </p:spPr>
        <p:txBody>
          <a:bodyPr>
            <a:normAutofit lnSpcReduction="10000"/>
          </a:bodyPr>
          <a:lstStyle/>
          <a:p>
            <a:r>
              <a:rPr lang="en-US" sz="2800" dirty="0" smtClean="0"/>
              <a:t>Ventilation Systems(HVAC) </a:t>
            </a:r>
          </a:p>
          <a:p>
            <a:pPr lvl="1"/>
            <a:r>
              <a:rPr lang="en-US" sz="2800" dirty="0" smtClean="0"/>
              <a:t>Mechanical heating, ventilating, and air-conditioning equipment:</a:t>
            </a:r>
          </a:p>
          <a:p>
            <a:pPr lvl="2"/>
            <a:r>
              <a:rPr lang="en-US" sz="2800" dirty="0" smtClean="0"/>
              <a:t>Designed to control indoor temperatures by supplying heated and cooled air.</a:t>
            </a:r>
          </a:p>
          <a:p>
            <a:pPr lvl="2"/>
            <a:r>
              <a:rPr lang="en-US" sz="2800" dirty="0" smtClean="0"/>
              <a:t>Dilute and remove airborne contaminants by providing a continuous supply of filtered outdoor air.</a:t>
            </a:r>
          </a:p>
          <a:p>
            <a:pPr lvl="2"/>
            <a:r>
              <a:rPr lang="en-US" sz="2800" dirty="0" smtClean="0"/>
              <a:t>Systems are designed to maintain a slight positive pressure in the building.</a:t>
            </a:r>
          </a:p>
          <a:p>
            <a:pPr lvl="1"/>
            <a:endParaRPr lang="en-US" dirty="0"/>
          </a:p>
        </p:txBody>
      </p:sp>
    </p:spTree>
    <p:extLst>
      <p:ext uri="{BB962C8B-B14F-4D97-AF65-F5344CB8AC3E}">
        <p14:creationId xmlns:p14="http://schemas.microsoft.com/office/powerpoint/2010/main" val="1643761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Ventilation System</a:t>
            </a:r>
            <a:endParaRPr lang="en-US" dirty="0"/>
          </a:p>
        </p:txBody>
      </p:sp>
      <p:pic>
        <p:nvPicPr>
          <p:cNvPr id="8" name="Content Placeholder 7"/>
          <p:cNvPicPr>
            <a:picLocks noGrp="1" noChangeAspect="1"/>
          </p:cNvPicPr>
          <p:nvPr>
            <p:ph idx="1"/>
          </p:nvPr>
        </p:nvPicPr>
        <p:blipFill>
          <a:blip r:embed="rId2"/>
          <a:stretch>
            <a:fillRect/>
          </a:stretch>
        </p:blipFill>
        <p:spPr>
          <a:xfrm>
            <a:off x="677334" y="1416676"/>
            <a:ext cx="8711365" cy="5331854"/>
          </a:xfrm>
          <a:prstGeom prst="rect">
            <a:avLst/>
          </a:prstGeom>
          <a:solidFill>
            <a:schemeClr val="accent1"/>
          </a:solidFill>
        </p:spPr>
      </p:pic>
    </p:spTree>
    <p:extLst>
      <p:ext uri="{BB962C8B-B14F-4D97-AF65-F5344CB8AC3E}">
        <p14:creationId xmlns:p14="http://schemas.microsoft.com/office/powerpoint/2010/main" val="3728856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Affects IAQ?</a:t>
            </a:r>
          </a:p>
        </p:txBody>
      </p:sp>
      <p:sp>
        <p:nvSpPr>
          <p:cNvPr id="3" name="Content Placeholder 2"/>
          <p:cNvSpPr>
            <a:spLocks noGrp="1"/>
          </p:cNvSpPr>
          <p:nvPr>
            <p:ph idx="1"/>
          </p:nvPr>
        </p:nvSpPr>
        <p:spPr>
          <a:xfrm>
            <a:off x="677334" y="1761344"/>
            <a:ext cx="8596668" cy="5000064"/>
          </a:xfrm>
        </p:spPr>
        <p:txBody>
          <a:bodyPr>
            <a:normAutofit lnSpcReduction="10000"/>
          </a:bodyPr>
          <a:lstStyle/>
          <a:p>
            <a:r>
              <a:rPr lang="en-US" sz="2200" dirty="0" smtClean="0"/>
              <a:t>Indoor Contaminant Sources:</a:t>
            </a:r>
          </a:p>
          <a:p>
            <a:pPr lvl="1"/>
            <a:r>
              <a:rPr lang="en-US" sz="2200" dirty="0" smtClean="0"/>
              <a:t>Dust and Dirt</a:t>
            </a:r>
          </a:p>
          <a:p>
            <a:pPr lvl="1"/>
            <a:r>
              <a:rPr lang="en-US" sz="2200" dirty="0" smtClean="0"/>
              <a:t>CO2 (Primarily from Occupants)</a:t>
            </a:r>
          </a:p>
          <a:p>
            <a:pPr lvl="1"/>
            <a:r>
              <a:rPr lang="en-US" sz="2200" dirty="0" smtClean="0"/>
              <a:t>Perfumes, Colognes, Air-Fresheners</a:t>
            </a:r>
          </a:p>
          <a:p>
            <a:pPr lvl="1"/>
            <a:r>
              <a:rPr lang="en-US" sz="2200" dirty="0" smtClean="0"/>
              <a:t>Cleaning/Disinfecting Products</a:t>
            </a:r>
          </a:p>
          <a:p>
            <a:pPr lvl="1"/>
            <a:r>
              <a:rPr lang="en-US" sz="2200" dirty="0" smtClean="0"/>
              <a:t>Plants and Flowers</a:t>
            </a:r>
          </a:p>
          <a:p>
            <a:pPr lvl="1"/>
            <a:r>
              <a:rPr lang="en-US" sz="2200" dirty="0" smtClean="0"/>
              <a:t>Off gassing of new materials</a:t>
            </a:r>
          </a:p>
          <a:p>
            <a:pPr lvl="1"/>
            <a:r>
              <a:rPr lang="en-US" sz="2200" dirty="0" smtClean="0"/>
              <a:t>Mold (From intrusion of moisture)</a:t>
            </a:r>
          </a:p>
          <a:p>
            <a:pPr lvl="1"/>
            <a:r>
              <a:rPr lang="en-US" sz="2200" dirty="0" smtClean="0"/>
              <a:t>Stale air from unventilated areas</a:t>
            </a:r>
          </a:p>
          <a:p>
            <a:pPr lvl="1"/>
            <a:r>
              <a:rPr lang="en-US" sz="2200" dirty="0" smtClean="0"/>
              <a:t>Science and Art Supplies</a:t>
            </a:r>
          </a:p>
          <a:p>
            <a:pPr lvl="1"/>
            <a:r>
              <a:rPr lang="en-US" sz="2200" dirty="0" smtClean="0"/>
              <a:t>Rodent and Insect Activity</a:t>
            </a:r>
          </a:p>
          <a:p>
            <a:pPr marL="457200" lvl="1" indent="0">
              <a:buNone/>
            </a:pPr>
            <a:endParaRPr lang="en-US" dirty="0"/>
          </a:p>
        </p:txBody>
      </p:sp>
    </p:spTree>
    <p:extLst>
      <p:ext uri="{BB962C8B-B14F-4D97-AF65-F5344CB8AC3E}">
        <p14:creationId xmlns:p14="http://schemas.microsoft.com/office/powerpoint/2010/main" val="126873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Affects IAQ?</a:t>
            </a:r>
          </a:p>
        </p:txBody>
      </p:sp>
      <p:sp>
        <p:nvSpPr>
          <p:cNvPr id="3" name="Content Placeholder 2"/>
          <p:cNvSpPr>
            <a:spLocks noGrp="1"/>
          </p:cNvSpPr>
          <p:nvPr>
            <p:ph idx="1"/>
          </p:nvPr>
        </p:nvSpPr>
        <p:spPr>
          <a:xfrm>
            <a:off x="677334" y="1812859"/>
            <a:ext cx="8596668" cy="4935671"/>
          </a:xfrm>
        </p:spPr>
        <p:txBody>
          <a:bodyPr>
            <a:normAutofit/>
          </a:bodyPr>
          <a:lstStyle/>
          <a:p>
            <a:r>
              <a:rPr lang="en-US" sz="2800" dirty="0" smtClean="0"/>
              <a:t>Outdoor Contaminant Sources:</a:t>
            </a:r>
          </a:p>
          <a:p>
            <a:pPr lvl="1"/>
            <a:r>
              <a:rPr lang="en-US" sz="2800" dirty="0" smtClean="0"/>
              <a:t>Exhaust vents located near make-up air intakes</a:t>
            </a:r>
          </a:p>
          <a:p>
            <a:pPr lvl="1"/>
            <a:r>
              <a:rPr lang="en-US" sz="2800" dirty="0" smtClean="0"/>
              <a:t>Vehicles idling near open windows and doors*</a:t>
            </a:r>
          </a:p>
          <a:p>
            <a:pPr lvl="2"/>
            <a:r>
              <a:rPr lang="en-US" sz="2800" dirty="0" smtClean="0"/>
              <a:t>*District anti-idling policy pending</a:t>
            </a:r>
          </a:p>
          <a:p>
            <a:pPr lvl="1"/>
            <a:r>
              <a:rPr lang="en-US" sz="2800" dirty="0" smtClean="0"/>
              <a:t>Pollen from outdoor plants</a:t>
            </a:r>
          </a:p>
          <a:p>
            <a:pPr lvl="1"/>
            <a:r>
              <a:rPr lang="en-US" sz="2800" dirty="0" smtClean="0"/>
              <a:t>Pollution from nearby facilities and construction</a:t>
            </a:r>
          </a:p>
          <a:p>
            <a:pPr lvl="1"/>
            <a:r>
              <a:rPr lang="en-US" sz="2800" dirty="0" smtClean="0"/>
              <a:t>Infiltration of general outdoor contaminants</a:t>
            </a:r>
          </a:p>
        </p:txBody>
      </p:sp>
    </p:spTree>
    <p:extLst>
      <p:ext uri="{BB962C8B-B14F-4D97-AF65-F5344CB8AC3E}">
        <p14:creationId xmlns:p14="http://schemas.microsoft.com/office/powerpoint/2010/main" val="3158897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Acceptable IAQ?</a:t>
            </a:r>
            <a:r>
              <a:rPr lang="en-US" b="1" dirty="0"/>
              <a:t/>
            </a:r>
            <a:br>
              <a:rPr lang="en-US" b="1" dirty="0"/>
            </a:br>
            <a:endParaRPr lang="en-US" dirty="0"/>
          </a:p>
        </p:txBody>
      </p:sp>
      <p:sp>
        <p:nvSpPr>
          <p:cNvPr id="3" name="Content Placeholder 2"/>
          <p:cNvSpPr>
            <a:spLocks noGrp="1"/>
          </p:cNvSpPr>
          <p:nvPr>
            <p:ph idx="1"/>
          </p:nvPr>
        </p:nvSpPr>
        <p:spPr>
          <a:xfrm>
            <a:off x="677334" y="2160589"/>
            <a:ext cx="8596668" cy="4575062"/>
          </a:xfrm>
        </p:spPr>
        <p:txBody>
          <a:bodyPr>
            <a:normAutofit/>
          </a:bodyPr>
          <a:lstStyle/>
          <a:p>
            <a:r>
              <a:rPr lang="en-US" sz="2800" dirty="0" smtClean="0"/>
              <a:t>The </a:t>
            </a:r>
            <a:r>
              <a:rPr lang="en-US" sz="2800" dirty="0"/>
              <a:t>American Society of Heating Refrigeration and Air conditioning Engineers, </a:t>
            </a:r>
            <a:r>
              <a:rPr lang="en-US" sz="2800" dirty="0" smtClean="0"/>
              <a:t>Inc. </a:t>
            </a:r>
            <a:r>
              <a:rPr lang="en-US" sz="2800" dirty="0"/>
              <a:t>(ASHRAE) defines </a:t>
            </a:r>
            <a:r>
              <a:rPr lang="en-US" sz="2800" i="1" dirty="0"/>
              <a:t>Acceptable Indoor Air Quality</a:t>
            </a:r>
            <a:r>
              <a:rPr lang="en-US" sz="2800" dirty="0"/>
              <a:t> </a:t>
            </a:r>
            <a:r>
              <a:rPr lang="en-US" sz="2800" dirty="0" smtClean="0"/>
              <a:t>as:</a:t>
            </a:r>
          </a:p>
          <a:p>
            <a:pPr lvl="1"/>
            <a:r>
              <a:rPr lang="en-US" sz="2800" dirty="0" smtClean="0"/>
              <a:t> </a:t>
            </a:r>
            <a:r>
              <a:rPr lang="en-US" sz="2800" dirty="0"/>
              <a:t>A</a:t>
            </a:r>
            <a:r>
              <a:rPr lang="en-US" sz="2800" dirty="0" smtClean="0"/>
              <a:t>ir </a:t>
            </a:r>
            <a:r>
              <a:rPr lang="en-US" sz="2800" dirty="0"/>
              <a:t>in which there are </a:t>
            </a:r>
            <a:r>
              <a:rPr lang="en-US" sz="2800" dirty="0" smtClean="0"/>
              <a:t>no </a:t>
            </a:r>
            <a:r>
              <a:rPr lang="en-US" sz="2800" dirty="0"/>
              <a:t>known contaminants at harmful concentrations </a:t>
            </a:r>
            <a:r>
              <a:rPr lang="en-US" sz="2800" dirty="0" smtClean="0"/>
              <a:t>as determined by authorities </a:t>
            </a:r>
            <a:r>
              <a:rPr lang="en-US" sz="2800" dirty="0"/>
              <a:t>and </a:t>
            </a:r>
            <a:r>
              <a:rPr lang="en-US" sz="2800" dirty="0" smtClean="0"/>
              <a:t>at </a:t>
            </a:r>
            <a:r>
              <a:rPr lang="en-US" sz="2800" dirty="0"/>
              <a:t>which a substantial majority (80% or more) of the people exposed do not express dissatisfaction. </a:t>
            </a:r>
          </a:p>
        </p:txBody>
      </p:sp>
    </p:spTree>
    <p:extLst>
      <p:ext uri="{BB962C8B-B14F-4D97-AF65-F5344CB8AC3E}">
        <p14:creationId xmlns:p14="http://schemas.microsoft.com/office/powerpoint/2010/main" val="278337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Acceptable IAQ?</a:t>
            </a:r>
          </a:p>
        </p:txBody>
      </p:sp>
      <p:sp>
        <p:nvSpPr>
          <p:cNvPr id="3" name="Content Placeholder 2"/>
          <p:cNvSpPr>
            <a:spLocks noGrp="1"/>
          </p:cNvSpPr>
          <p:nvPr>
            <p:ph idx="1"/>
          </p:nvPr>
        </p:nvSpPr>
        <p:spPr>
          <a:xfrm>
            <a:off x="677334" y="2160589"/>
            <a:ext cx="8596668" cy="4330363"/>
          </a:xfrm>
        </p:spPr>
        <p:txBody>
          <a:bodyPr>
            <a:noAutofit/>
          </a:bodyPr>
          <a:lstStyle/>
          <a:p>
            <a:r>
              <a:rPr lang="en-US" sz="2800" dirty="0"/>
              <a:t>Buildings exist to protect people from the elements and to otherwise support human activity. </a:t>
            </a:r>
            <a:endParaRPr lang="en-US" sz="2800" dirty="0" smtClean="0"/>
          </a:p>
          <a:p>
            <a:r>
              <a:rPr lang="en-US" sz="2800" dirty="0" smtClean="0"/>
              <a:t>Buildings </a:t>
            </a:r>
            <a:r>
              <a:rPr lang="en-US" sz="2800" dirty="0"/>
              <a:t>should not make people sick, cause them significant discomfort, or otherwise inhibit their ability to perform. </a:t>
            </a:r>
            <a:endParaRPr lang="en-US" sz="2800" dirty="0" smtClean="0"/>
          </a:p>
          <a:p>
            <a:r>
              <a:rPr lang="en-US" sz="2800" dirty="0" smtClean="0"/>
              <a:t>However </a:t>
            </a:r>
            <a:r>
              <a:rPr lang="en-US" sz="2800" dirty="0"/>
              <a:t>it must be understood that not all occupants may be "satisfied" with how effectively a building functions. </a:t>
            </a:r>
          </a:p>
        </p:txBody>
      </p:sp>
    </p:spTree>
    <p:extLst>
      <p:ext uri="{BB962C8B-B14F-4D97-AF65-F5344CB8AC3E}">
        <p14:creationId xmlns:p14="http://schemas.microsoft.com/office/powerpoint/2010/main" val="2229786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 of IAQ</a:t>
            </a:r>
            <a:endParaRPr lang="en-US" dirty="0"/>
          </a:p>
        </p:txBody>
      </p:sp>
      <p:sp>
        <p:nvSpPr>
          <p:cNvPr id="3" name="Content Placeholder 2"/>
          <p:cNvSpPr>
            <a:spLocks noGrp="1"/>
          </p:cNvSpPr>
          <p:nvPr>
            <p:ph idx="1"/>
          </p:nvPr>
        </p:nvSpPr>
        <p:spPr>
          <a:xfrm>
            <a:off x="677334" y="1790163"/>
            <a:ext cx="8596668" cy="4958367"/>
          </a:xfrm>
        </p:spPr>
        <p:txBody>
          <a:bodyPr>
            <a:normAutofit lnSpcReduction="10000"/>
          </a:bodyPr>
          <a:lstStyle/>
          <a:p>
            <a:pPr lvl="1">
              <a:spcBef>
                <a:spcPct val="50000"/>
              </a:spcBef>
            </a:pPr>
            <a:r>
              <a:rPr lang="en-US" altLang="en-US" sz="2800" dirty="0" smtClean="0"/>
              <a:t>Varied </a:t>
            </a:r>
            <a:r>
              <a:rPr lang="en-US" altLang="en-US" sz="2800" dirty="0"/>
              <a:t>and non-specific</a:t>
            </a:r>
          </a:p>
          <a:p>
            <a:pPr lvl="1">
              <a:spcBef>
                <a:spcPct val="50000"/>
              </a:spcBef>
            </a:pPr>
            <a:r>
              <a:rPr lang="en-US" altLang="en-US" sz="2800" dirty="0" smtClean="0"/>
              <a:t>Health and comfort related:</a:t>
            </a:r>
          </a:p>
          <a:p>
            <a:pPr lvl="2">
              <a:spcBef>
                <a:spcPct val="50000"/>
              </a:spcBef>
            </a:pPr>
            <a:r>
              <a:rPr lang="en-US" altLang="en-US" sz="2800" dirty="0" smtClean="0"/>
              <a:t>Personal temperature/humidity level preference </a:t>
            </a:r>
          </a:p>
          <a:p>
            <a:pPr lvl="2">
              <a:spcBef>
                <a:spcPct val="50000"/>
              </a:spcBef>
            </a:pPr>
            <a:r>
              <a:rPr lang="en-US" altLang="en-US" sz="2800" dirty="0" smtClean="0"/>
              <a:t>Sensitivities to chemical or biological contaminants</a:t>
            </a:r>
          </a:p>
          <a:p>
            <a:pPr lvl="2">
              <a:spcBef>
                <a:spcPct val="50000"/>
              </a:spcBef>
            </a:pPr>
            <a:r>
              <a:rPr lang="en-US" altLang="en-US" sz="2800" dirty="0" smtClean="0"/>
              <a:t>Unrelated health issues or stress</a:t>
            </a:r>
            <a:endParaRPr lang="en-US" altLang="en-US" sz="2800" dirty="0"/>
          </a:p>
          <a:p>
            <a:pPr lvl="1">
              <a:spcBef>
                <a:spcPct val="50000"/>
              </a:spcBef>
            </a:pPr>
            <a:r>
              <a:rPr lang="en-US" altLang="en-US" sz="2800" dirty="0"/>
              <a:t>Air monitoring does not always support their existence</a:t>
            </a:r>
          </a:p>
          <a:p>
            <a:endParaRPr lang="en-US" dirty="0"/>
          </a:p>
        </p:txBody>
      </p:sp>
    </p:spTree>
    <p:extLst>
      <p:ext uri="{BB962C8B-B14F-4D97-AF65-F5344CB8AC3E}">
        <p14:creationId xmlns:p14="http://schemas.microsoft.com/office/powerpoint/2010/main" val="1467261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599"/>
            <a:ext cx="8596668" cy="3022243"/>
          </a:xfrm>
        </p:spPr>
        <p:txBody>
          <a:bodyPr>
            <a:normAutofit/>
          </a:bodyPr>
          <a:lstStyle/>
          <a:p>
            <a:r>
              <a:rPr lang="en-US" sz="2400" b="1" cap="all" dirty="0" smtClean="0"/>
              <a:t>SUSTAINABLE </a:t>
            </a:r>
            <a:r>
              <a:rPr lang="en-US" sz="2400" b="1" cap="all" dirty="0"/>
              <a:t>JERSEY FOR SCHOOLS</a:t>
            </a:r>
            <a:br>
              <a:rPr lang="en-US" sz="2400" b="1" cap="all" dirty="0"/>
            </a:br>
            <a:r>
              <a:rPr lang="en-US" sz="2400" dirty="0"/>
              <a:t>Sustainable Jersey for Schools is a certification program for New Jersey public schools that want to go green, conserve resources and take steps to create a brighter future, one school at a time</a:t>
            </a:r>
            <a:r>
              <a:rPr lang="en-US" dirty="0"/>
              <a:t/>
            </a:r>
            <a:br>
              <a:rPr lang="en-US" dirty="0"/>
            </a:br>
            <a:endParaRPr lang="en-US" dirty="0"/>
          </a:p>
        </p:txBody>
      </p:sp>
      <p:pic>
        <p:nvPicPr>
          <p:cNvPr id="1026" name="Picture 2" descr="http://ih.constantcontact.com/fs179/1104629386212/img/312.jpg?a=111889203459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93732" y="2844368"/>
            <a:ext cx="3149816" cy="38814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2"/>
          </p:nvPr>
        </p:nvSpPr>
        <p:spPr>
          <a:xfrm>
            <a:off x="5303028" y="2844368"/>
            <a:ext cx="4184034" cy="3880773"/>
          </a:xfrm>
        </p:spPr>
        <p:txBody>
          <a:bodyPr>
            <a:normAutofit/>
          </a:bodyPr>
          <a:lstStyle/>
          <a:p>
            <a:r>
              <a:rPr lang="en-US" sz="2400" dirty="0" smtClean="0"/>
              <a:t>Actions related to Indoor Air Quality:</a:t>
            </a:r>
          </a:p>
          <a:p>
            <a:pPr lvl="1"/>
            <a:r>
              <a:rPr lang="en-US" sz="2400" dirty="0" smtClean="0"/>
              <a:t>IAQ Review</a:t>
            </a:r>
          </a:p>
          <a:p>
            <a:pPr lvl="1"/>
            <a:r>
              <a:rPr lang="en-US" sz="2400" dirty="0" smtClean="0"/>
              <a:t>Process for reporting IAQ issues</a:t>
            </a:r>
          </a:p>
          <a:p>
            <a:pPr lvl="1"/>
            <a:r>
              <a:rPr lang="en-US" sz="2400" dirty="0" smtClean="0"/>
              <a:t>Classroom Cleanup protocols &amp; practices</a:t>
            </a:r>
            <a:endParaRPr lang="en-US" sz="2400" dirty="0"/>
          </a:p>
        </p:txBody>
      </p:sp>
    </p:spTree>
    <p:extLst>
      <p:ext uri="{BB962C8B-B14F-4D97-AF65-F5344CB8AC3E}">
        <p14:creationId xmlns:p14="http://schemas.microsoft.com/office/powerpoint/2010/main" val="1369195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Effects of IAQ</a:t>
            </a:r>
            <a:br>
              <a:rPr lang="en-US" dirty="0"/>
            </a:br>
            <a:endParaRPr lang="en-US" dirty="0"/>
          </a:p>
        </p:txBody>
      </p:sp>
      <p:sp>
        <p:nvSpPr>
          <p:cNvPr id="3" name="Content Placeholder 2"/>
          <p:cNvSpPr>
            <a:spLocks noGrp="1"/>
          </p:cNvSpPr>
          <p:nvPr>
            <p:ph idx="1"/>
          </p:nvPr>
        </p:nvSpPr>
        <p:spPr>
          <a:xfrm>
            <a:off x="213695" y="1542403"/>
            <a:ext cx="8596668" cy="5025822"/>
          </a:xfrm>
        </p:spPr>
        <p:txBody>
          <a:bodyPr>
            <a:normAutofit fontScale="92500"/>
          </a:bodyPr>
          <a:lstStyle/>
          <a:p>
            <a:pPr marL="0" indent="0">
              <a:buNone/>
            </a:pPr>
            <a:endParaRPr lang="en-US" sz="2800" dirty="0" smtClean="0"/>
          </a:p>
          <a:p>
            <a:pPr lvl="1"/>
            <a:r>
              <a:rPr lang="en-US" sz="2800" dirty="0" smtClean="0">
                <a:solidFill>
                  <a:srgbClr val="92D050"/>
                </a:solidFill>
              </a:rPr>
              <a:t>Sick Building Syndrome</a:t>
            </a:r>
            <a:r>
              <a:rPr lang="en-US" sz="2800" dirty="0" smtClean="0"/>
              <a:t>-Building occupants experience acute health and comfort effects that are apparently linked to the time working indoors.</a:t>
            </a:r>
          </a:p>
          <a:p>
            <a:pPr lvl="1"/>
            <a:endParaRPr lang="en-US" sz="2800" dirty="0" smtClean="0"/>
          </a:p>
          <a:p>
            <a:pPr lvl="1"/>
            <a:r>
              <a:rPr lang="en-US" sz="2800" dirty="0" smtClean="0">
                <a:solidFill>
                  <a:srgbClr val="92D050"/>
                </a:solidFill>
              </a:rPr>
              <a:t>Building-Related Illne</a:t>
            </a:r>
            <a:r>
              <a:rPr lang="en-US" sz="2800" dirty="0" smtClean="0">
                <a:solidFill>
                  <a:schemeClr val="accent1"/>
                </a:solidFill>
              </a:rPr>
              <a:t>sses</a:t>
            </a:r>
            <a:r>
              <a:rPr lang="en-US" sz="2800" dirty="0" smtClean="0"/>
              <a:t>-A relatively small number of occupants experience health problems accompanied by physical signs that are identified by a physician and/or laboratory findings, and can be attributed to environmental agents in the air.</a:t>
            </a:r>
            <a:endParaRPr lang="en-US" sz="2800" dirty="0"/>
          </a:p>
        </p:txBody>
      </p:sp>
    </p:spTree>
    <p:extLst>
      <p:ext uri="{BB962C8B-B14F-4D97-AF65-F5344CB8AC3E}">
        <p14:creationId xmlns:p14="http://schemas.microsoft.com/office/powerpoint/2010/main" val="2184568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Sick Building Syndrome (SBS) vs. Building-Related Illness (BRI</a:t>
            </a:r>
            <a:r>
              <a:rPr lang="en-US" altLang="en-US" dirty="0" smtClean="0"/>
              <a:t>):</a:t>
            </a:r>
            <a:endParaRPr lang="en-US" dirty="0"/>
          </a:p>
        </p:txBody>
      </p:sp>
      <p:sp>
        <p:nvSpPr>
          <p:cNvPr id="3" name="Text Placeholder 2"/>
          <p:cNvSpPr>
            <a:spLocks noGrp="1"/>
          </p:cNvSpPr>
          <p:nvPr>
            <p:ph type="body" idx="1"/>
          </p:nvPr>
        </p:nvSpPr>
        <p:spPr/>
        <p:txBody>
          <a:bodyPr/>
          <a:lstStyle/>
          <a:p>
            <a:r>
              <a:rPr lang="en-US" dirty="0" smtClean="0"/>
              <a:t>Sick Building Syndrome</a:t>
            </a:r>
            <a:endParaRPr lang="en-US" dirty="0"/>
          </a:p>
        </p:txBody>
      </p:sp>
      <p:sp>
        <p:nvSpPr>
          <p:cNvPr id="4" name="Content Placeholder 3"/>
          <p:cNvSpPr>
            <a:spLocks noGrp="1"/>
          </p:cNvSpPr>
          <p:nvPr>
            <p:ph sz="half" idx="2"/>
          </p:nvPr>
        </p:nvSpPr>
        <p:spPr/>
        <p:txBody>
          <a:bodyPr>
            <a:normAutofit lnSpcReduction="10000"/>
          </a:bodyPr>
          <a:lstStyle/>
          <a:p>
            <a:r>
              <a:rPr lang="en-US" altLang="en-US" sz="2400" b="1" dirty="0">
                <a:solidFill>
                  <a:schemeClr val="tx2"/>
                </a:solidFill>
              </a:rPr>
              <a:t>Symptoms</a:t>
            </a:r>
            <a:r>
              <a:rPr lang="en-US" altLang="en-US" sz="2400" dirty="0">
                <a:solidFill>
                  <a:schemeClr val="tx2"/>
                </a:solidFill>
              </a:rPr>
              <a:t>:</a:t>
            </a:r>
          </a:p>
          <a:p>
            <a:pPr marL="747713" lvl="1" indent="-290513"/>
            <a:r>
              <a:rPr lang="en-US" altLang="en-US" sz="2000" dirty="0"/>
              <a:t>Headaches</a:t>
            </a:r>
          </a:p>
          <a:p>
            <a:pPr marL="747713" lvl="1" indent="-290513"/>
            <a:r>
              <a:rPr lang="en-US" altLang="en-US" sz="2000" dirty="0"/>
              <a:t>Eye, nose, throat irritation</a:t>
            </a:r>
          </a:p>
          <a:p>
            <a:pPr marL="747713" lvl="1" indent="-290513"/>
            <a:r>
              <a:rPr lang="en-US" altLang="en-US" sz="2000" dirty="0"/>
              <a:t>Dry or itchy skin</a:t>
            </a:r>
          </a:p>
          <a:p>
            <a:pPr marL="747713" lvl="1" indent="-290513"/>
            <a:r>
              <a:rPr lang="en-US" altLang="en-US" sz="2000" dirty="0"/>
              <a:t>Fatigue</a:t>
            </a:r>
          </a:p>
          <a:p>
            <a:pPr marL="747713" lvl="1" indent="-290513"/>
            <a:r>
              <a:rPr lang="en-US" altLang="en-US" sz="2000" dirty="0"/>
              <a:t>Dizziness</a:t>
            </a:r>
          </a:p>
          <a:p>
            <a:pPr marL="747713" lvl="1" indent="-290513"/>
            <a:r>
              <a:rPr lang="en-US" altLang="en-US" sz="2000" dirty="0"/>
              <a:t>Nausea</a:t>
            </a:r>
          </a:p>
          <a:p>
            <a:pPr marL="747713" lvl="1" indent="-290513"/>
            <a:r>
              <a:rPr lang="en-US" altLang="en-US" sz="2000" dirty="0"/>
              <a:t>Loss of concentration</a:t>
            </a:r>
          </a:p>
          <a:p>
            <a:endParaRPr lang="en-US" dirty="0"/>
          </a:p>
        </p:txBody>
      </p:sp>
      <p:sp>
        <p:nvSpPr>
          <p:cNvPr id="5" name="Text Placeholder 4"/>
          <p:cNvSpPr>
            <a:spLocks noGrp="1"/>
          </p:cNvSpPr>
          <p:nvPr>
            <p:ph type="body" sz="quarter" idx="3"/>
          </p:nvPr>
        </p:nvSpPr>
        <p:spPr/>
        <p:txBody>
          <a:bodyPr/>
          <a:lstStyle/>
          <a:p>
            <a:r>
              <a:rPr lang="en-US" dirty="0" smtClean="0"/>
              <a:t>Building-Related Illness</a:t>
            </a:r>
            <a:endParaRPr lang="en-US" dirty="0"/>
          </a:p>
        </p:txBody>
      </p:sp>
      <p:sp>
        <p:nvSpPr>
          <p:cNvPr id="6" name="Content Placeholder 5"/>
          <p:cNvSpPr>
            <a:spLocks noGrp="1"/>
          </p:cNvSpPr>
          <p:nvPr>
            <p:ph sz="quarter" idx="4"/>
          </p:nvPr>
        </p:nvSpPr>
        <p:spPr/>
        <p:txBody>
          <a:bodyPr>
            <a:normAutofit lnSpcReduction="10000"/>
          </a:bodyPr>
          <a:lstStyle/>
          <a:p>
            <a:r>
              <a:rPr lang="en-US" altLang="en-US" sz="2400" b="1" dirty="0">
                <a:solidFill>
                  <a:schemeClr val="tx2"/>
                </a:solidFill>
              </a:rPr>
              <a:t>Symptoms</a:t>
            </a:r>
            <a:r>
              <a:rPr lang="en-US" altLang="en-US" sz="2400" dirty="0">
                <a:solidFill>
                  <a:schemeClr val="tx2"/>
                </a:solidFill>
              </a:rPr>
              <a:t>:</a:t>
            </a:r>
          </a:p>
          <a:p>
            <a:pPr lvl="1"/>
            <a:r>
              <a:rPr lang="en-US" altLang="en-US" sz="2000" dirty="0"/>
              <a:t>Eye, nose, throat, and upper respiratory tract irritation</a:t>
            </a:r>
          </a:p>
          <a:p>
            <a:pPr lvl="1"/>
            <a:r>
              <a:rPr lang="en-US" altLang="en-US" sz="2000" dirty="0"/>
              <a:t>Skin irritation or rashes</a:t>
            </a:r>
          </a:p>
          <a:p>
            <a:pPr lvl="1"/>
            <a:r>
              <a:rPr lang="en-US" altLang="en-US" sz="2000" dirty="0"/>
              <a:t>Chills, fever, cough, chest tightness, congestion, sneezing, runny nose</a:t>
            </a:r>
          </a:p>
          <a:p>
            <a:pPr lvl="1"/>
            <a:r>
              <a:rPr lang="en-US" altLang="en-US" sz="2000" dirty="0"/>
              <a:t>Muscle aches</a:t>
            </a:r>
          </a:p>
          <a:p>
            <a:endParaRPr lang="en-US" dirty="0"/>
          </a:p>
        </p:txBody>
      </p:sp>
    </p:spTree>
    <p:extLst>
      <p:ext uri="{BB962C8B-B14F-4D97-AF65-F5344CB8AC3E}">
        <p14:creationId xmlns:p14="http://schemas.microsoft.com/office/powerpoint/2010/main" val="40867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Sick Building Syndrome (SBS) vs. Building-Related Illness (BRI</a:t>
            </a:r>
            <a:r>
              <a:rPr lang="en-US" altLang="en-US" dirty="0" smtClean="0"/>
              <a:t>):</a:t>
            </a:r>
            <a:endParaRPr lang="en-US" dirty="0"/>
          </a:p>
        </p:txBody>
      </p:sp>
      <p:sp>
        <p:nvSpPr>
          <p:cNvPr id="3" name="Text Placeholder 2"/>
          <p:cNvSpPr>
            <a:spLocks noGrp="1"/>
          </p:cNvSpPr>
          <p:nvPr>
            <p:ph type="body" idx="1"/>
          </p:nvPr>
        </p:nvSpPr>
        <p:spPr/>
        <p:txBody>
          <a:bodyPr/>
          <a:lstStyle/>
          <a:p>
            <a:r>
              <a:rPr lang="en-US" dirty="0" smtClean="0"/>
              <a:t>Sick Building Syndrome</a:t>
            </a:r>
            <a:endParaRPr lang="en-US" dirty="0"/>
          </a:p>
        </p:txBody>
      </p:sp>
      <p:sp>
        <p:nvSpPr>
          <p:cNvPr id="4" name="Content Placeholder 3"/>
          <p:cNvSpPr>
            <a:spLocks noGrp="1"/>
          </p:cNvSpPr>
          <p:nvPr>
            <p:ph sz="half" idx="2"/>
          </p:nvPr>
        </p:nvSpPr>
        <p:spPr/>
        <p:txBody>
          <a:bodyPr/>
          <a:lstStyle/>
          <a:p>
            <a:pPr>
              <a:lnSpc>
                <a:spcPct val="90000"/>
              </a:lnSpc>
            </a:pPr>
            <a:r>
              <a:rPr lang="en-US" altLang="en-US" sz="2400" b="1" dirty="0">
                <a:solidFill>
                  <a:schemeClr val="tx2"/>
                </a:solidFill>
              </a:rPr>
              <a:t>Symptoms</a:t>
            </a:r>
            <a:r>
              <a:rPr lang="en-US" altLang="en-US" sz="2400" dirty="0">
                <a:solidFill>
                  <a:schemeClr val="tx2"/>
                </a:solidFill>
              </a:rPr>
              <a:t>:</a:t>
            </a:r>
          </a:p>
          <a:p>
            <a:pPr lvl="1">
              <a:lnSpc>
                <a:spcPct val="90000"/>
              </a:lnSpc>
              <a:spcBef>
                <a:spcPct val="40000"/>
              </a:spcBef>
            </a:pPr>
            <a:r>
              <a:rPr lang="en-US" altLang="en-US" sz="2400" dirty="0"/>
              <a:t>Do not fit the pattern of any particular illness</a:t>
            </a:r>
          </a:p>
          <a:p>
            <a:pPr lvl="1">
              <a:lnSpc>
                <a:spcPct val="90000"/>
              </a:lnSpc>
              <a:spcBef>
                <a:spcPct val="50000"/>
              </a:spcBef>
            </a:pPr>
            <a:r>
              <a:rPr lang="en-US" altLang="en-US" sz="2400" dirty="0"/>
              <a:t>Difficult to trace to a specific source </a:t>
            </a:r>
          </a:p>
          <a:p>
            <a:pPr lvl="1">
              <a:lnSpc>
                <a:spcPct val="90000"/>
              </a:lnSpc>
              <a:spcBef>
                <a:spcPct val="50000"/>
              </a:spcBef>
            </a:pPr>
            <a:r>
              <a:rPr lang="en-US" altLang="en-US" sz="2400" dirty="0"/>
              <a:t>Relief occurs upon leaving the building</a:t>
            </a:r>
          </a:p>
          <a:p>
            <a:endParaRPr lang="en-US" dirty="0"/>
          </a:p>
        </p:txBody>
      </p:sp>
      <p:sp>
        <p:nvSpPr>
          <p:cNvPr id="5" name="Text Placeholder 4"/>
          <p:cNvSpPr>
            <a:spLocks noGrp="1"/>
          </p:cNvSpPr>
          <p:nvPr>
            <p:ph type="body" sz="quarter" idx="3"/>
          </p:nvPr>
        </p:nvSpPr>
        <p:spPr/>
        <p:txBody>
          <a:bodyPr/>
          <a:lstStyle/>
          <a:p>
            <a:r>
              <a:rPr lang="en-US" dirty="0" smtClean="0"/>
              <a:t>Building-Related Illness</a:t>
            </a:r>
            <a:endParaRPr lang="en-US" dirty="0"/>
          </a:p>
        </p:txBody>
      </p:sp>
      <p:sp>
        <p:nvSpPr>
          <p:cNvPr id="6" name="Content Placeholder 5"/>
          <p:cNvSpPr>
            <a:spLocks noGrp="1"/>
          </p:cNvSpPr>
          <p:nvPr>
            <p:ph sz="quarter" idx="4"/>
          </p:nvPr>
        </p:nvSpPr>
        <p:spPr/>
        <p:txBody>
          <a:bodyPr>
            <a:normAutofit/>
          </a:bodyPr>
          <a:lstStyle/>
          <a:p>
            <a:pPr>
              <a:lnSpc>
                <a:spcPct val="90000"/>
              </a:lnSpc>
            </a:pPr>
            <a:r>
              <a:rPr lang="en-US" altLang="en-US" sz="2400" b="1" dirty="0">
                <a:solidFill>
                  <a:schemeClr val="tx2"/>
                </a:solidFill>
              </a:rPr>
              <a:t>Symptoms</a:t>
            </a:r>
            <a:r>
              <a:rPr lang="en-US" altLang="en-US" sz="2300" dirty="0">
                <a:solidFill>
                  <a:schemeClr val="tx2"/>
                </a:solidFill>
              </a:rPr>
              <a:t>:</a:t>
            </a:r>
          </a:p>
          <a:p>
            <a:pPr lvl="1">
              <a:lnSpc>
                <a:spcPct val="90000"/>
              </a:lnSpc>
              <a:spcBef>
                <a:spcPct val="40000"/>
              </a:spcBef>
            </a:pPr>
            <a:r>
              <a:rPr lang="en-US" altLang="en-US" sz="2400" dirty="0" smtClean="0"/>
              <a:t>Physical signs of exposure to chemical or biological substances</a:t>
            </a:r>
            <a:endParaRPr lang="en-US" altLang="en-US" sz="2400" dirty="0"/>
          </a:p>
          <a:p>
            <a:pPr lvl="1">
              <a:lnSpc>
                <a:spcPct val="90000"/>
              </a:lnSpc>
              <a:spcBef>
                <a:spcPct val="40000"/>
              </a:spcBef>
            </a:pPr>
            <a:r>
              <a:rPr lang="en-US" altLang="en-US" sz="2400" dirty="0"/>
              <a:t>Relief from illness may not occur upon leaving the building</a:t>
            </a:r>
          </a:p>
          <a:p>
            <a:endParaRPr lang="en-US" dirty="0"/>
          </a:p>
        </p:txBody>
      </p:sp>
    </p:spTree>
    <p:extLst>
      <p:ext uri="{BB962C8B-B14F-4D97-AF65-F5344CB8AC3E}">
        <p14:creationId xmlns:p14="http://schemas.microsoft.com/office/powerpoint/2010/main" val="297429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Building-Related Illness:</a:t>
            </a:r>
            <a:endParaRPr lang="en-US" dirty="0"/>
          </a:p>
        </p:txBody>
      </p:sp>
      <p:sp>
        <p:nvSpPr>
          <p:cNvPr id="8" name="Content Placeholder 7"/>
          <p:cNvSpPr>
            <a:spLocks noGrp="1"/>
          </p:cNvSpPr>
          <p:nvPr>
            <p:ph idx="1"/>
          </p:nvPr>
        </p:nvSpPr>
        <p:spPr/>
        <p:txBody>
          <a:bodyPr/>
          <a:lstStyle/>
          <a:p>
            <a:r>
              <a:rPr lang="en-US" altLang="en-US" sz="2800" dirty="0"/>
              <a:t>Hypersensitivity Pneumonitis</a:t>
            </a:r>
          </a:p>
          <a:p>
            <a:pPr>
              <a:spcBef>
                <a:spcPct val="55000"/>
              </a:spcBef>
            </a:pPr>
            <a:r>
              <a:rPr lang="en-US" altLang="en-US" sz="2800" dirty="0"/>
              <a:t>Asthma</a:t>
            </a:r>
          </a:p>
          <a:p>
            <a:pPr>
              <a:spcBef>
                <a:spcPct val="55000"/>
              </a:spcBef>
            </a:pPr>
            <a:r>
              <a:rPr lang="en-US" altLang="en-US" sz="2800" dirty="0"/>
              <a:t>Chemical Sensitivity</a:t>
            </a:r>
          </a:p>
          <a:p>
            <a:pPr>
              <a:spcBef>
                <a:spcPct val="55000"/>
              </a:spcBef>
            </a:pPr>
            <a:r>
              <a:rPr lang="en-US" altLang="en-US" sz="2800" dirty="0"/>
              <a:t>Legionnaires’ Disease</a:t>
            </a:r>
          </a:p>
          <a:p>
            <a:endParaRPr lang="en-US" dirty="0"/>
          </a:p>
        </p:txBody>
      </p:sp>
    </p:spTree>
    <p:extLst>
      <p:ext uri="{BB962C8B-B14F-4D97-AF65-F5344CB8AC3E}">
        <p14:creationId xmlns:p14="http://schemas.microsoft.com/office/powerpoint/2010/main" val="3763136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Facilities Department manage IAQ?</a:t>
            </a:r>
            <a:endParaRPr lang="en-US" dirty="0"/>
          </a:p>
        </p:txBody>
      </p:sp>
      <p:sp>
        <p:nvSpPr>
          <p:cNvPr id="3" name="Content Placeholder 2"/>
          <p:cNvSpPr>
            <a:spLocks noGrp="1"/>
          </p:cNvSpPr>
          <p:nvPr>
            <p:ph idx="1"/>
          </p:nvPr>
        </p:nvSpPr>
        <p:spPr>
          <a:xfrm>
            <a:off x="677334" y="1930401"/>
            <a:ext cx="8596668" cy="4818130"/>
          </a:xfrm>
        </p:spPr>
        <p:txBody>
          <a:bodyPr/>
          <a:lstStyle/>
          <a:p>
            <a:r>
              <a:rPr lang="en-US" sz="2000" dirty="0" smtClean="0"/>
              <a:t>Proactive Element</a:t>
            </a:r>
          </a:p>
          <a:p>
            <a:pPr lvl="1"/>
            <a:r>
              <a:rPr lang="en-US" sz="2000" dirty="0" smtClean="0"/>
              <a:t>Preventive maintenance on buildings and equipment</a:t>
            </a:r>
          </a:p>
          <a:p>
            <a:pPr lvl="1"/>
            <a:r>
              <a:rPr lang="en-US" sz="2000" dirty="0" smtClean="0"/>
              <a:t>Proper cleaning procedures and practices</a:t>
            </a:r>
          </a:p>
          <a:p>
            <a:pPr lvl="1"/>
            <a:r>
              <a:rPr lang="en-US" sz="2000" dirty="0" smtClean="0"/>
              <a:t>Department Personnel and Staff Awareness Training</a:t>
            </a:r>
          </a:p>
          <a:p>
            <a:r>
              <a:rPr lang="en-US" sz="2000" dirty="0" smtClean="0"/>
              <a:t>Reactive Element</a:t>
            </a:r>
          </a:p>
          <a:p>
            <a:pPr lvl="1"/>
            <a:r>
              <a:rPr lang="en-US" sz="2000" dirty="0" smtClean="0"/>
              <a:t>Prompt evaluation and correction of building and equipment breakdowns.</a:t>
            </a:r>
          </a:p>
          <a:p>
            <a:pPr lvl="1"/>
            <a:r>
              <a:rPr lang="en-US" sz="2000" dirty="0" smtClean="0"/>
              <a:t>Investigation of all IAQ concerns/complaints to resolve issues.</a:t>
            </a:r>
          </a:p>
          <a:p>
            <a:r>
              <a:rPr lang="en-US" sz="2000" dirty="0" smtClean="0"/>
              <a:t>Compliance Element</a:t>
            </a:r>
          </a:p>
          <a:p>
            <a:pPr lvl="1"/>
            <a:r>
              <a:rPr lang="en-US" sz="2000" dirty="0" smtClean="0"/>
              <a:t>Adherence to all local, state, federal standards and laws relating to IAQ in schools.</a:t>
            </a:r>
          </a:p>
          <a:p>
            <a:pPr lvl="1"/>
            <a:endParaRPr lang="en-US" dirty="0"/>
          </a:p>
        </p:txBody>
      </p:sp>
    </p:spTree>
    <p:extLst>
      <p:ext uri="{BB962C8B-B14F-4D97-AF65-F5344CB8AC3E}">
        <p14:creationId xmlns:p14="http://schemas.microsoft.com/office/powerpoint/2010/main" val="3759646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PEOSH IAQ Standard</a:t>
            </a:r>
            <a:br>
              <a:rPr lang="en-US" altLang="en-US" dirty="0"/>
            </a:br>
            <a:r>
              <a:rPr lang="en-US" altLang="en-US" dirty="0"/>
              <a:t>N.J.A.C. 12:100-13 et seq.</a:t>
            </a:r>
            <a:endParaRPr lang="en-US" dirty="0"/>
          </a:p>
        </p:txBody>
      </p:sp>
      <p:sp>
        <p:nvSpPr>
          <p:cNvPr id="5" name="Content Placeholder 4"/>
          <p:cNvSpPr>
            <a:spLocks noGrp="1"/>
          </p:cNvSpPr>
          <p:nvPr>
            <p:ph sz="half" idx="1"/>
          </p:nvPr>
        </p:nvSpPr>
        <p:spPr>
          <a:xfrm>
            <a:off x="569322" y="2091863"/>
            <a:ext cx="4976491" cy="4527877"/>
          </a:xfrm>
        </p:spPr>
        <p:txBody>
          <a:bodyPr>
            <a:normAutofit fontScale="92500" lnSpcReduction="10000"/>
          </a:bodyPr>
          <a:lstStyle/>
          <a:p>
            <a:r>
              <a:rPr lang="en-US" altLang="en-US" sz="2400" dirty="0" smtClean="0"/>
              <a:t>PEOSH-Public Employee Occupational Safety and Health</a:t>
            </a:r>
          </a:p>
          <a:p>
            <a:r>
              <a:rPr lang="en-US" altLang="en-US" sz="2400" dirty="0" smtClean="0"/>
              <a:t>Enforced by NJDOHSS/NJDOL</a:t>
            </a:r>
          </a:p>
          <a:p>
            <a:r>
              <a:rPr lang="en-US" altLang="en-US" sz="2400" dirty="0" smtClean="0"/>
              <a:t>Adopted </a:t>
            </a:r>
            <a:r>
              <a:rPr lang="en-US" altLang="en-US" sz="2400" dirty="0"/>
              <a:t>in </a:t>
            </a:r>
            <a:r>
              <a:rPr lang="en-US" altLang="en-US" sz="2400" dirty="0" smtClean="0"/>
              <a:t>1998, First </a:t>
            </a:r>
            <a:r>
              <a:rPr lang="en-US" altLang="en-US" sz="2400" dirty="0"/>
              <a:t>IAQ Standard in U.S</a:t>
            </a:r>
            <a:r>
              <a:rPr lang="en-US" altLang="en-US" sz="2400" dirty="0" smtClean="0"/>
              <a:t>.</a:t>
            </a:r>
            <a:endParaRPr lang="en-US" altLang="en-US" sz="2400" dirty="0"/>
          </a:p>
          <a:p>
            <a:pPr>
              <a:spcBef>
                <a:spcPct val="45000"/>
              </a:spcBef>
            </a:pPr>
            <a:r>
              <a:rPr lang="en-US" altLang="en-US" sz="2400" dirty="0"/>
              <a:t>Revised in 2007, PEOSH Advisory</a:t>
            </a:r>
            <a:br>
              <a:rPr lang="en-US" altLang="en-US" sz="2400" dirty="0"/>
            </a:br>
            <a:r>
              <a:rPr lang="en-US" altLang="en-US" sz="2400" dirty="0"/>
              <a:t>Board, IAQ Subcommittee</a:t>
            </a:r>
          </a:p>
          <a:p>
            <a:pPr lvl="1">
              <a:spcBef>
                <a:spcPct val="45000"/>
              </a:spcBef>
            </a:pPr>
            <a:r>
              <a:rPr lang="en-US" altLang="en-US" sz="2400" dirty="0" smtClean="0"/>
              <a:t>Designated Person</a:t>
            </a:r>
          </a:p>
          <a:p>
            <a:pPr lvl="1">
              <a:spcBef>
                <a:spcPct val="45000"/>
              </a:spcBef>
            </a:pPr>
            <a:r>
              <a:rPr lang="en-US" altLang="en-US" sz="2400" dirty="0" smtClean="0"/>
              <a:t>Written IAQ Program</a:t>
            </a:r>
          </a:p>
          <a:p>
            <a:pPr lvl="1">
              <a:spcBef>
                <a:spcPct val="45000"/>
              </a:spcBef>
            </a:pPr>
            <a:r>
              <a:rPr lang="en-US" altLang="en-US" sz="2400" dirty="0" smtClean="0"/>
              <a:t>48 </a:t>
            </a:r>
            <a:r>
              <a:rPr lang="en-US" altLang="en-US" sz="2400" dirty="0" err="1" smtClean="0"/>
              <a:t>Hrs</a:t>
            </a:r>
            <a:r>
              <a:rPr lang="en-US" altLang="en-US" sz="2400" dirty="0" smtClean="0"/>
              <a:t> to remove damp materials</a:t>
            </a:r>
            <a:endParaRPr lang="en-US" altLang="en-US" sz="2400" dirty="0"/>
          </a:p>
          <a:p>
            <a:endParaRPr lang="en-US" dirty="0"/>
          </a:p>
        </p:txBody>
      </p:sp>
      <p:grpSp>
        <p:nvGrpSpPr>
          <p:cNvPr id="7" name="Group 18"/>
          <p:cNvGrpSpPr>
            <a:grpSpLocks/>
          </p:cNvGrpSpPr>
          <p:nvPr/>
        </p:nvGrpSpPr>
        <p:grpSpPr bwMode="auto">
          <a:xfrm>
            <a:off x="6330777" y="1270000"/>
            <a:ext cx="2943225" cy="5040313"/>
            <a:chOff x="3648" y="912"/>
            <a:chExt cx="1854" cy="3175"/>
          </a:xfrm>
        </p:grpSpPr>
        <p:grpSp>
          <p:nvGrpSpPr>
            <p:cNvPr id="8" name="Group 10"/>
            <p:cNvGrpSpPr>
              <a:grpSpLocks/>
            </p:cNvGrpSpPr>
            <p:nvPr/>
          </p:nvGrpSpPr>
          <p:grpSpPr bwMode="auto">
            <a:xfrm>
              <a:off x="3648" y="912"/>
              <a:ext cx="1854" cy="3175"/>
              <a:chOff x="3312" y="2731"/>
              <a:chExt cx="4901" cy="9704"/>
            </a:xfrm>
          </p:grpSpPr>
          <p:sp>
            <p:nvSpPr>
              <p:cNvPr id="10" name="Freeform 11"/>
              <p:cNvSpPr>
                <a:spLocks/>
              </p:cNvSpPr>
              <p:nvPr/>
            </p:nvSpPr>
            <p:spPr bwMode="auto">
              <a:xfrm>
                <a:off x="3312" y="2736"/>
                <a:ext cx="4899" cy="9699"/>
              </a:xfrm>
              <a:custGeom>
                <a:avLst/>
                <a:gdLst>
                  <a:gd name="T0" fmla="*/ 3547 w 8642"/>
                  <a:gd name="T1" fmla="*/ 871 h 17109"/>
                  <a:gd name="T2" fmla="*/ 2920 w 8642"/>
                  <a:gd name="T3" fmla="*/ 2247 h 17109"/>
                  <a:gd name="T4" fmla="*/ 2271 w 8642"/>
                  <a:gd name="T5" fmla="*/ 3090 h 17109"/>
                  <a:gd name="T6" fmla="*/ 2527 w 8642"/>
                  <a:gd name="T7" fmla="*/ 3867 h 17109"/>
                  <a:gd name="T8" fmla="*/ 1898 w 8642"/>
                  <a:gd name="T9" fmla="*/ 4595 h 17109"/>
                  <a:gd name="T10" fmla="*/ 1989 w 8642"/>
                  <a:gd name="T11" fmla="*/ 5415 h 17109"/>
                  <a:gd name="T12" fmla="*/ 2157 w 8642"/>
                  <a:gd name="T13" fmla="*/ 5758 h 17109"/>
                  <a:gd name="T14" fmla="*/ 2479 w 8642"/>
                  <a:gd name="T15" fmla="*/ 6342 h 17109"/>
                  <a:gd name="T16" fmla="*/ 2974 w 8642"/>
                  <a:gd name="T17" fmla="*/ 6898 h 17109"/>
                  <a:gd name="T18" fmla="*/ 3826 w 8642"/>
                  <a:gd name="T19" fmla="*/ 7832 h 17109"/>
                  <a:gd name="T20" fmla="*/ 4303 w 8642"/>
                  <a:gd name="T21" fmla="*/ 8277 h 17109"/>
                  <a:gd name="T22" fmla="*/ 3821 w 8642"/>
                  <a:gd name="T23" fmla="*/ 8817 h 17109"/>
                  <a:gd name="T24" fmla="*/ 2938 w 8642"/>
                  <a:gd name="T25" fmla="*/ 9279 h 17109"/>
                  <a:gd name="T26" fmla="*/ 2195 w 8642"/>
                  <a:gd name="T27" fmla="*/ 10046 h 17109"/>
                  <a:gd name="T28" fmla="*/ 1870 w 8642"/>
                  <a:gd name="T29" fmla="*/ 10518 h 17109"/>
                  <a:gd name="T30" fmla="*/ 710 w 8642"/>
                  <a:gd name="T31" fmla="*/ 11348 h 17109"/>
                  <a:gd name="T32" fmla="*/ 0 w 8642"/>
                  <a:gd name="T33" fmla="*/ 12823 h 17109"/>
                  <a:gd name="T34" fmla="*/ 639 w 8642"/>
                  <a:gd name="T35" fmla="*/ 13671 h 17109"/>
                  <a:gd name="T36" fmla="*/ 820 w 8642"/>
                  <a:gd name="T37" fmla="*/ 14111 h 17109"/>
                  <a:gd name="T38" fmla="*/ 1730 w 8642"/>
                  <a:gd name="T39" fmla="*/ 14781 h 17109"/>
                  <a:gd name="T40" fmla="*/ 2246 w 8642"/>
                  <a:gd name="T41" fmla="*/ 15443 h 17109"/>
                  <a:gd name="T42" fmla="*/ 2730 w 8642"/>
                  <a:gd name="T43" fmla="*/ 15306 h 17109"/>
                  <a:gd name="T44" fmla="*/ 3494 w 8642"/>
                  <a:gd name="T45" fmla="*/ 15890 h 17109"/>
                  <a:gd name="T46" fmla="*/ 3367 w 8642"/>
                  <a:gd name="T47" fmla="*/ 17068 h 17109"/>
                  <a:gd name="T48" fmla="*/ 4004 w 8642"/>
                  <a:gd name="T49" fmla="*/ 16675 h 17109"/>
                  <a:gd name="T50" fmla="*/ 4082 w 8642"/>
                  <a:gd name="T51" fmla="*/ 16197 h 17109"/>
                  <a:gd name="T52" fmla="*/ 4349 w 8642"/>
                  <a:gd name="T53" fmla="*/ 15875 h 17109"/>
                  <a:gd name="T54" fmla="*/ 4582 w 8642"/>
                  <a:gd name="T55" fmla="*/ 15461 h 17109"/>
                  <a:gd name="T56" fmla="*/ 4879 w 8642"/>
                  <a:gd name="T57" fmla="*/ 14946 h 17109"/>
                  <a:gd name="T58" fmla="*/ 4938 w 8642"/>
                  <a:gd name="T59" fmla="*/ 14502 h 17109"/>
                  <a:gd name="T60" fmla="*/ 5250 w 8642"/>
                  <a:gd name="T61" fmla="*/ 14304 h 17109"/>
                  <a:gd name="T62" fmla="*/ 5300 w 8642"/>
                  <a:gd name="T63" fmla="*/ 14062 h 17109"/>
                  <a:gd name="T64" fmla="*/ 5488 w 8642"/>
                  <a:gd name="T65" fmla="*/ 14106 h 17109"/>
                  <a:gd name="T66" fmla="*/ 5651 w 8642"/>
                  <a:gd name="T67" fmla="*/ 13788 h 17109"/>
                  <a:gd name="T68" fmla="*/ 6034 w 8642"/>
                  <a:gd name="T69" fmla="*/ 13509 h 17109"/>
                  <a:gd name="T70" fmla="*/ 6036 w 8642"/>
                  <a:gd name="T71" fmla="*/ 13253 h 17109"/>
                  <a:gd name="T72" fmla="*/ 6214 w 8642"/>
                  <a:gd name="T73" fmla="*/ 13270 h 17109"/>
                  <a:gd name="T74" fmla="*/ 6204 w 8642"/>
                  <a:gd name="T75" fmla="*/ 13100 h 17109"/>
                  <a:gd name="T76" fmla="*/ 6523 w 8642"/>
                  <a:gd name="T77" fmla="*/ 12971 h 17109"/>
                  <a:gd name="T78" fmla="*/ 6536 w 8642"/>
                  <a:gd name="T79" fmla="*/ 12750 h 17109"/>
                  <a:gd name="T80" fmla="*/ 6787 w 8642"/>
                  <a:gd name="T81" fmla="*/ 12405 h 17109"/>
                  <a:gd name="T82" fmla="*/ 7163 w 8642"/>
                  <a:gd name="T83" fmla="*/ 11618 h 17109"/>
                  <a:gd name="T84" fmla="*/ 7477 w 8642"/>
                  <a:gd name="T85" fmla="*/ 11181 h 17109"/>
                  <a:gd name="T86" fmla="*/ 7092 w 8642"/>
                  <a:gd name="T87" fmla="*/ 10940 h 17109"/>
                  <a:gd name="T88" fmla="*/ 7361 w 8642"/>
                  <a:gd name="T89" fmla="*/ 10584 h 17109"/>
                  <a:gd name="T90" fmla="*/ 7787 w 8642"/>
                  <a:gd name="T91" fmla="*/ 9843 h 17109"/>
                  <a:gd name="T92" fmla="*/ 7957 w 8642"/>
                  <a:gd name="T93" fmla="*/ 10221 h 17109"/>
                  <a:gd name="T94" fmla="*/ 8135 w 8642"/>
                  <a:gd name="T95" fmla="*/ 8855 h 17109"/>
                  <a:gd name="T96" fmla="*/ 8332 w 8642"/>
                  <a:gd name="T97" fmla="*/ 7319 h 17109"/>
                  <a:gd name="T98" fmla="*/ 8317 w 8642"/>
                  <a:gd name="T99" fmla="*/ 6091 h 17109"/>
                  <a:gd name="T100" fmla="*/ 8109 w 8642"/>
                  <a:gd name="T101" fmla="*/ 5910 h 17109"/>
                  <a:gd name="T102" fmla="*/ 8109 w 8642"/>
                  <a:gd name="T103" fmla="*/ 6342 h 17109"/>
                  <a:gd name="T104" fmla="*/ 7213 w 8642"/>
                  <a:gd name="T105" fmla="*/ 6428 h 17109"/>
                  <a:gd name="T106" fmla="*/ 6767 w 8642"/>
                  <a:gd name="T107" fmla="*/ 6179 h 17109"/>
                  <a:gd name="T108" fmla="*/ 7056 w 8642"/>
                  <a:gd name="T109" fmla="*/ 5705 h 17109"/>
                  <a:gd name="T110" fmla="*/ 7122 w 8642"/>
                  <a:gd name="T111" fmla="*/ 5235 h 17109"/>
                  <a:gd name="T112" fmla="*/ 7246 w 8642"/>
                  <a:gd name="T113" fmla="*/ 4836 h 17109"/>
                  <a:gd name="T114" fmla="*/ 7531 w 8642"/>
                  <a:gd name="T115" fmla="*/ 4867 h 17109"/>
                  <a:gd name="T116" fmla="*/ 7729 w 8642"/>
                  <a:gd name="T117" fmla="*/ 4819 h 17109"/>
                  <a:gd name="T118" fmla="*/ 8081 w 8642"/>
                  <a:gd name="T119" fmla="*/ 4425 h 17109"/>
                  <a:gd name="T120" fmla="*/ 8282 w 8642"/>
                  <a:gd name="T121" fmla="*/ 4034 h 17109"/>
                  <a:gd name="T122" fmla="*/ 8409 w 8642"/>
                  <a:gd name="T123" fmla="*/ 3392 h 17109"/>
                  <a:gd name="T124" fmla="*/ 8599 w 8642"/>
                  <a:gd name="T125" fmla="*/ 2798 h 17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42" h="17109">
                    <a:moveTo>
                      <a:pt x="8642" y="2506"/>
                    </a:moveTo>
                    <a:lnTo>
                      <a:pt x="4496" y="0"/>
                    </a:lnTo>
                    <a:lnTo>
                      <a:pt x="4369" y="13"/>
                    </a:lnTo>
                    <a:lnTo>
                      <a:pt x="4258" y="41"/>
                    </a:lnTo>
                    <a:lnTo>
                      <a:pt x="4161" y="86"/>
                    </a:lnTo>
                    <a:lnTo>
                      <a:pt x="4075" y="147"/>
                    </a:lnTo>
                    <a:lnTo>
                      <a:pt x="3999" y="218"/>
                    </a:lnTo>
                    <a:lnTo>
                      <a:pt x="3930" y="302"/>
                    </a:lnTo>
                    <a:lnTo>
                      <a:pt x="3867" y="391"/>
                    </a:lnTo>
                    <a:lnTo>
                      <a:pt x="3806" y="485"/>
                    </a:lnTo>
                    <a:lnTo>
                      <a:pt x="3745" y="584"/>
                    </a:lnTo>
                    <a:lnTo>
                      <a:pt x="3684" y="683"/>
                    </a:lnTo>
                    <a:lnTo>
                      <a:pt x="3618" y="779"/>
                    </a:lnTo>
                    <a:lnTo>
                      <a:pt x="3547" y="871"/>
                    </a:lnTo>
                    <a:lnTo>
                      <a:pt x="3545" y="1016"/>
                    </a:lnTo>
                    <a:lnTo>
                      <a:pt x="3532" y="1140"/>
                    </a:lnTo>
                    <a:lnTo>
                      <a:pt x="3512" y="1247"/>
                    </a:lnTo>
                    <a:lnTo>
                      <a:pt x="3486" y="1338"/>
                    </a:lnTo>
                    <a:lnTo>
                      <a:pt x="3448" y="1419"/>
                    </a:lnTo>
                    <a:lnTo>
                      <a:pt x="3405" y="1488"/>
                    </a:lnTo>
                    <a:lnTo>
                      <a:pt x="3354" y="1551"/>
                    </a:lnTo>
                    <a:lnTo>
                      <a:pt x="3296" y="1610"/>
                    </a:lnTo>
                    <a:lnTo>
                      <a:pt x="3227" y="1668"/>
                    </a:lnTo>
                    <a:lnTo>
                      <a:pt x="3151" y="1729"/>
                    </a:lnTo>
                    <a:lnTo>
                      <a:pt x="3068" y="1792"/>
                    </a:lnTo>
                    <a:lnTo>
                      <a:pt x="2976" y="1861"/>
                    </a:lnTo>
                    <a:lnTo>
                      <a:pt x="2976" y="2206"/>
                    </a:lnTo>
                    <a:lnTo>
                      <a:pt x="2920" y="2247"/>
                    </a:lnTo>
                    <a:lnTo>
                      <a:pt x="2862" y="2295"/>
                    </a:lnTo>
                    <a:lnTo>
                      <a:pt x="2799" y="2351"/>
                    </a:lnTo>
                    <a:lnTo>
                      <a:pt x="2735" y="2412"/>
                    </a:lnTo>
                    <a:lnTo>
                      <a:pt x="2672" y="2480"/>
                    </a:lnTo>
                    <a:lnTo>
                      <a:pt x="2608" y="2549"/>
                    </a:lnTo>
                    <a:lnTo>
                      <a:pt x="2542" y="2620"/>
                    </a:lnTo>
                    <a:lnTo>
                      <a:pt x="2481" y="2691"/>
                    </a:lnTo>
                    <a:lnTo>
                      <a:pt x="2423" y="2760"/>
                    </a:lnTo>
                    <a:lnTo>
                      <a:pt x="2367" y="2826"/>
                    </a:lnTo>
                    <a:lnTo>
                      <a:pt x="2314" y="2884"/>
                    </a:lnTo>
                    <a:lnTo>
                      <a:pt x="2266" y="2937"/>
                    </a:lnTo>
                    <a:lnTo>
                      <a:pt x="2268" y="3003"/>
                    </a:lnTo>
                    <a:lnTo>
                      <a:pt x="2268" y="3052"/>
                    </a:lnTo>
                    <a:lnTo>
                      <a:pt x="2271" y="3090"/>
                    </a:lnTo>
                    <a:lnTo>
                      <a:pt x="2278" y="3118"/>
                    </a:lnTo>
                    <a:lnTo>
                      <a:pt x="2289" y="3143"/>
                    </a:lnTo>
                    <a:lnTo>
                      <a:pt x="2306" y="3166"/>
                    </a:lnTo>
                    <a:lnTo>
                      <a:pt x="2329" y="3189"/>
                    </a:lnTo>
                    <a:lnTo>
                      <a:pt x="2360" y="3219"/>
                    </a:lnTo>
                    <a:lnTo>
                      <a:pt x="2400" y="3257"/>
                    </a:lnTo>
                    <a:lnTo>
                      <a:pt x="2451" y="3308"/>
                    </a:lnTo>
                    <a:lnTo>
                      <a:pt x="2512" y="3374"/>
                    </a:lnTo>
                    <a:lnTo>
                      <a:pt x="2586" y="3455"/>
                    </a:lnTo>
                    <a:lnTo>
                      <a:pt x="2586" y="3542"/>
                    </a:lnTo>
                    <a:lnTo>
                      <a:pt x="2578" y="3625"/>
                    </a:lnTo>
                    <a:lnTo>
                      <a:pt x="2565" y="3707"/>
                    </a:lnTo>
                    <a:lnTo>
                      <a:pt x="2547" y="3788"/>
                    </a:lnTo>
                    <a:lnTo>
                      <a:pt x="2527" y="3867"/>
                    </a:lnTo>
                    <a:lnTo>
                      <a:pt x="2502" y="3943"/>
                    </a:lnTo>
                    <a:lnTo>
                      <a:pt x="2471" y="4019"/>
                    </a:lnTo>
                    <a:lnTo>
                      <a:pt x="2438" y="4093"/>
                    </a:lnTo>
                    <a:lnTo>
                      <a:pt x="2400" y="4164"/>
                    </a:lnTo>
                    <a:lnTo>
                      <a:pt x="2360" y="4232"/>
                    </a:lnTo>
                    <a:lnTo>
                      <a:pt x="2314" y="4298"/>
                    </a:lnTo>
                    <a:lnTo>
                      <a:pt x="2266" y="4359"/>
                    </a:lnTo>
                    <a:lnTo>
                      <a:pt x="1908" y="4359"/>
                    </a:lnTo>
                    <a:lnTo>
                      <a:pt x="1908" y="4425"/>
                    </a:lnTo>
                    <a:lnTo>
                      <a:pt x="1906" y="4478"/>
                    </a:lnTo>
                    <a:lnTo>
                      <a:pt x="1903" y="4519"/>
                    </a:lnTo>
                    <a:lnTo>
                      <a:pt x="1898" y="4552"/>
                    </a:lnTo>
                    <a:lnTo>
                      <a:pt x="1898" y="4575"/>
                    </a:lnTo>
                    <a:lnTo>
                      <a:pt x="1898" y="4595"/>
                    </a:lnTo>
                    <a:lnTo>
                      <a:pt x="1903" y="4611"/>
                    </a:lnTo>
                    <a:lnTo>
                      <a:pt x="1911" y="4623"/>
                    </a:lnTo>
                    <a:lnTo>
                      <a:pt x="1926" y="4638"/>
                    </a:lnTo>
                    <a:lnTo>
                      <a:pt x="1949" y="4654"/>
                    </a:lnTo>
                    <a:lnTo>
                      <a:pt x="1977" y="4677"/>
                    </a:lnTo>
                    <a:lnTo>
                      <a:pt x="2015" y="4702"/>
                    </a:lnTo>
                    <a:lnTo>
                      <a:pt x="2015" y="4791"/>
                    </a:lnTo>
                    <a:lnTo>
                      <a:pt x="2012" y="4880"/>
                    </a:lnTo>
                    <a:lnTo>
                      <a:pt x="2010" y="4971"/>
                    </a:lnTo>
                    <a:lnTo>
                      <a:pt x="2007" y="5060"/>
                    </a:lnTo>
                    <a:lnTo>
                      <a:pt x="2002" y="5151"/>
                    </a:lnTo>
                    <a:lnTo>
                      <a:pt x="1999" y="5240"/>
                    </a:lnTo>
                    <a:lnTo>
                      <a:pt x="1994" y="5329"/>
                    </a:lnTo>
                    <a:lnTo>
                      <a:pt x="1989" y="5415"/>
                    </a:lnTo>
                    <a:lnTo>
                      <a:pt x="1987" y="5499"/>
                    </a:lnTo>
                    <a:lnTo>
                      <a:pt x="1984" y="5583"/>
                    </a:lnTo>
                    <a:lnTo>
                      <a:pt x="1982" y="5664"/>
                    </a:lnTo>
                    <a:lnTo>
                      <a:pt x="1979" y="5740"/>
                    </a:lnTo>
                    <a:lnTo>
                      <a:pt x="2017" y="5783"/>
                    </a:lnTo>
                    <a:lnTo>
                      <a:pt x="2045" y="5816"/>
                    </a:lnTo>
                    <a:lnTo>
                      <a:pt x="2068" y="5837"/>
                    </a:lnTo>
                    <a:lnTo>
                      <a:pt x="2086" y="5844"/>
                    </a:lnTo>
                    <a:lnTo>
                      <a:pt x="2101" y="5847"/>
                    </a:lnTo>
                    <a:lnTo>
                      <a:pt x="2111" y="5839"/>
                    </a:lnTo>
                    <a:lnTo>
                      <a:pt x="2121" y="5827"/>
                    </a:lnTo>
                    <a:lnTo>
                      <a:pt x="2131" y="5809"/>
                    </a:lnTo>
                    <a:lnTo>
                      <a:pt x="2144" y="5783"/>
                    </a:lnTo>
                    <a:lnTo>
                      <a:pt x="2157" y="5758"/>
                    </a:lnTo>
                    <a:lnTo>
                      <a:pt x="2174" y="5728"/>
                    </a:lnTo>
                    <a:lnTo>
                      <a:pt x="2195" y="5697"/>
                    </a:lnTo>
                    <a:lnTo>
                      <a:pt x="2289" y="5705"/>
                    </a:lnTo>
                    <a:lnTo>
                      <a:pt x="2360" y="5722"/>
                    </a:lnTo>
                    <a:lnTo>
                      <a:pt x="2413" y="5750"/>
                    </a:lnTo>
                    <a:lnTo>
                      <a:pt x="2454" y="5789"/>
                    </a:lnTo>
                    <a:lnTo>
                      <a:pt x="2479" y="5837"/>
                    </a:lnTo>
                    <a:lnTo>
                      <a:pt x="2492" y="5893"/>
                    </a:lnTo>
                    <a:lnTo>
                      <a:pt x="2499" y="5954"/>
                    </a:lnTo>
                    <a:lnTo>
                      <a:pt x="2497" y="6022"/>
                    </a:lnTo>
                    <a:lnTo>
                      <a:pt x="2494" y="6096"/>
                    </a:lnTo>
                    <a:lnTo>
                      <a:pt x="2487" y="6174"/>
                    </a:lnTo>
                    <a:lnTo>
                      <a:pt x="2481" y="6258"/>
                    </a:lnTo>
                    <a:lnTo>
                      <a:pt x="2479" y="6342"/>
                    </a:lnTo>
                    <a:lnTo>
                      <a:pt x="2502" y="6362"/>
                    </a:lnTo>
                    <a:lnTo>
                      <a:pt x="2527" y="6393"/>
                    </a:lnTo>
                    <a:lnTo>
                      <a:pt x="2558" y="6433"/>
                    </a:lnTo>
                    <a:lnTo>
                      <a:pt x="2588" y="6484"/>
                    </a:lnTo>
                    <a:lnTo>
                      <a:pt x="2618" y="6537"/>
                    </a:lnTo>
                    <a:lnTo>
                      <a:pt x="2651" y="6593"/>
                    </a:lnTo>
                    <a:lnTo>
                      <a:pt x="2682" y="6652"/>
                    </a:lnTo>
                    <a:lnTo>
                      <a:pt x="2712" y="6705"/>
                    </a:lnTo>
                    <a:lnTo>
                      <a:pt x="2740" y="6756"/>
                    </a:lnTo>
                    <a:lnTo>
                      <a:pt x="2766" y="6801"/>
                    </a:lnTo>
                    <a:lnTo>
                      <a:pt x="2786" y="6837"/>
                    </a:lnTo>
                    <a:lnTo>
                      <a:pt x="2799" y="6860"/>
                    </a:lnTo>
                    <a:lnTo>
                      <a:pt x="2885" y="6870"/>
                    </a:lnTo>
                    <a:lnTo>
                      <a:pt x="2974" y="6898"/>
                    </a:lnTo>
                    <a:lnTo>
                      <a:pt x="3065" y="6941"/>
                    </a:lnTo>
                    <a:lnTo>
                      <a:pt x="3156" y="6997"/>
                    </a:lnTo>
                    <a:lnTo>
                      <a:pt x="3245" y="7063"/>
                    </a:lnTo>
                    <a:lnTo>
                      <a:pt x="3334" y="7137"/>
                    </a:lnTo>
                    <a:lnTo>
                      <a:pt x="3418" y="7215"/>
                    </a:lnTo>
                    <a:lnTo>
                      <a:pt x="3499" y="7297"/>
                    </a:lnTo>
                    <a:lnTo>
                      <a:pt x="3575" y="7378"/>
                    </a:lnTo>
                    <a:lnTo>
                      <a:pt x="3646" y="7456"/>
                    </a:lnTo>
                    <a:lnTo>
                      <a:pt x="3707" y="7530"/>
                    </a:lnTo>
                    <a:lnTo>
                      <a:pt x="3760" y="7594"/>
                    </a:lnTo>
                    <a:lnTo>
                      <a:pt x="3781" y="7655"/>
                    </a:lnTo>
                    <a:lnTo>
                      <a:pt x="3798" y="7715"/>
                    </a:lnTo>
                    <a:lnTo>
                      <a:pt x="3811" y="7774"/>
                    </a:lnTo>
                    <a:lnTo>
                      <a:pt x="3826" y="7832"/>
                    </a:lnTo>
                    <a:lnTo>
                      <a:pt x="3841" y="7888"/>
                    </a:lnTo>
                    <a:lnTo>
                      <a:pt x="3857" y="7939"/>
                    </a:lnTo>
                    <a:lnTo>
                      <a:pt x="3877" y="7987"/>
                    </a:lnTo>
                    <a:lnTo>
                      <a:pt x="3905" y="8028"/>
                    </a:lnTo>
                    <a:lnTo>
                      <a:pt x="3935" y="8061"/>
                    </a:lnTo>
                    <a:lnTo>
                      <a:pt x="3973" y="8086"/>
                    </a:lnTo>
                    <a:lnTo>
                      <a:pt x="4022" y="8101"/>
                    </a:lnTo>
                    <a:lnTo>
                      <a:pt x="4080" y="8106"/>
                    </a:lnTo>
                    <a:lnTo>
                      <a:pt x="4131" y="8175"/>
                    </a:lnTo>
                    <a:lnTo>
                      <a:pt x="4174" y="8218"/>
                    </a:lnTo>
                    <a:lnTo>
                      <a:pt x="4212" y="8243"/>
                    </a:lnTo>
                    <a:lnTo>
                      <a:pt x="4245" y="8259"/>
                    </a:lnTo>
                    <a:lnTo>
                      <a:pt x="4275" y="8266"/>
                    </a:lnTo>
                    <a:lnTo>
                      <a:pt x="4303" y="8277"/>
                    </a:lnTo>
                    <a:lnTo>
                      <a:pt x="4326" y="8292"/>
                    </a:lnTo>
                    <a:lnTo>
                      <a:pt x="4349" y="8322"/>
                    </a:lnTo>
                    <a:lnTo>
                      <a:pt x="4372" y="8368"/>
                    </a:lnTo>
                    <a:lnTo>
                      <a:pt x="4392" y="8436"/>
                    </a:lnTo>
                    <a:lnTo>
                      <a:pt x="4415" y="8535"/>
                    </a:lnTo>
                    <a:lnTo>
                      <a:pt x="4435" y="8670"/>
                    </a:lnTo>
                    <a:lnTo>
                      <a:pt x="4384" y="8673"/>
                    </a:lnTo>
                    <a:lnTo>
                      <a:pt x="4318" y="8675"/>
                    </a:lnTo>
                    <a:lnTo>
                      <a:pt x="4242" y="8680"/>
                    </a:lnTo>
                    <a:lnTo>
                      <a:pt x="4161" y="8693"/>
                    </a:lnTo>
                    <a:lnTo>
                      <a:pt x="4075" y="8711"/>
                    </a:lnTo>
                    <a:lnTo>
                      <a:pt x="3989" y="8736"/>
                    </a:lnTo>
                    <a:lnTo>
                      <a:pt x="3902" y="8772"/>
                    </a:lnTo>
                    <a:lnTo>
                      <a:pt x="3821" y="8817"/>
                    </a:lnTo>
                    <a:lnTo>
                      <a:pt x="3745" y="8876"/>
                    </a:lnTo>
                    <a:lnTo>
                      <a:pt x="3679" y="8949"/>
                    </a:lnTo>
                    <a:lnTo>
                      <a:pt x="3623" y="9036"/>
                    </a:lnTo>
                    <a:lnTo>
                      <a:pt x="3583" y="9140"/>
                    </a:lnTo>
                    <a:lnTo>
                      <a:pt x="3517" y="9140"/>
                    </a:lnTo>
                    <a:lnTo>
                      <a:pt x="3446" y="9135"/>
                    </a:lnTo>
                    <a:lnTo>
                      <a:pt x="3372" y="9130"/>
                    </a:lnTo>
                    <a:lnTo>
                      <a:pt x="3296" y="9127"/>
                    </a:lnTo>
                    <a:lnTo>
                      <a:pt x="3222" y="9130"/>
                    </a:lnTo>
                    <a:lnTo>
                      <a:pt x="3151" y="9137"/>
                    </a:lnTo>
                    <a:lnTo>
                      <a:pt x="3085" y="9155"/>
                    </a:lnTo>
                    <a:lnTo>
                      <a:pt x="3027" y="9183"/>
                    </a:lnTo>
                    <a:lnTo>
                      <a:pt x="2976" y="9223"/>
                    </a:lnTo>
                    <a:lnTo>
                      <a:pt x="2938" y="9279"/>
                    </a:lnTo>
                    <a:lnTo>
                      <a:pt x="2915" y="9353"/>
                    </a:lnTo>
                    <a:lnTo>
                      <a:pt x="2905" y="9444"/>
                    </a:lnTo>
                    <a:lnTo>
                      <a:pt x="2849" y="9480"/>
                    </a:lnTo>
                    <a:lnTo>
                      <a:pt x="2791" y="9523"/>
                    </a:lnTo>
                    <a:lnTo>
                      <a:pt x="2730" y="9569"/>
                    </a:lnTo>
                    <a:lnTo>
                      <a:pt x="2667" y="9622"/>
                    </a:lnTo>
                    <a:lnTo>
                      <a:pt x="2603" y="9675"/>
                    </a:lnTo>
                    <a:lnTo>
                      <a:pt x="2540" y="9731"/>
                    </a:lnTo>
                    <a:lnTo>
                      <a:pt x="2479" y="9790"/>
                    </a:lnTo>
                    <a:lnTo>
                      <a:pt x="2418" y="9845"/>
                    </a:lnTo>
                    <a:lnTo>
                      <a:pt x="2357" y="9901"/>
                    </a:lnTo>
                    <a:lnTo>
                      <a:pt x="2301" y="9955"/>
                    </a:lnTo>
                    <a:lnTo>
                      <a:pt x="2246" y="10003"/>
                    </a:lnTo>
                    <a:lnTo>
                      <a:pt x="2195" y="10046"/>
                    </a:lnTo>
                    <a:lnTo>
                      <a:pt x="2197" y="10115"/>
                    </a:lnTo>
                    <a:lnTo>
                      <a:pt x="2197" y="10176"/>
                    </a:lnTo>
                    <a:lnTo>
                      <a:pt x="2195" y="10229"/>
                    </a:lnTo>
                    <a:lnTo>
                      <a:pt x="2192" y="10275"/>
                    </a:lnTo>
                    <a:lnTo>
                      <a:pt x="2187" y="10315"/>
                    </a:lnTo>
                    <a:lnTo>
                      <a:pt x="2177" y="10348"/>
                    </a:lnTo>
                    <a:lnTo>
                      <a:pt x="2162" y="10376"/>
                    </a:lnTo>
                    <a:lnTo>
                      <a:pt x="2141" y="10399"/>
                    </a:lnTo>
                    <a:lnTo>
                      <a:pt x="2114" y="10414"/>
                    </a:lnTo>
                    <a:lnTo>
                      <a:pt x="2078" y="10427"/>
                    </a:lnTo>
                    <a:lnTo>
                      <a:pt x="2035" y="10434"/>
                    </a:lnTo>
                    <a:lnTo>
                      <a:pt x="1979" y="10434"/>
                    </a:lnTo>
                    <a:lnTo>
                      <a:pt x="1926" y="10478"/>
                    </a:lnTo>
                    <a:lnTo>
                      <a:pt x="1870" y="10518"/>
                    </a:lnTo>
                    <a:lnTo>
                      <a:pt x="1809" y="10559"/>
                    </a:lnTo>
                    <a:lnTo>
                      <a:pt x="1746" y="10599"/>
                    </a:lnTo>
                    <a:lnTo>
                      <a:pt x="1680" y="10635"/>
                    </a:lnTo>
                    <a:lnTo>
                      <a:pt x="1614" y="10671"/>
                    </a:lnTo>
                    <a:lnTo>
                      <a:pt x="1543" y="10701"/>
                    </a:lnTo>
                    <a:lnTo>
                      <a:pt x="1474" y="10729"/>
                    </a:lnTo>
                    <a:lnTo>
                      <a:pt x="1403" y="10749"/>
                    </a:lnTo>
                    <a:lnTo>
                      <a:pt x="1332" y="10767"/>
                    </a:lnTo>
                    <a:lnTo>
                      <a:pt x="1264" y="10777"/>
                    </a:lnTo>
                    <a:lnTo>
                      <a:pt x="1193" y="10780"/>
                    </a:lnTo>
                    <a:lnTo>
                      <a:pt x="1033" y="10978"/>
                    </a:lnTo>
                    <a:lnTo>
                      <a:pt x="901" y="11130"/>
                    </a:lnTo>
                    <a:lnTo>
                      <a:pt x="794" y="11252"/>
                    </a:lnTo>
                    <a:lnTo>
                      <a:pt x="710" y="11348"/>
                    </a:lnTo>
                    <a:lnTo>
                      <a:pt x="644" y="11432"/>
                    </a:lnTo>
                    <a:lnTo>
                      <a:pt x="591" y="11511"/>
                    </a:lnTo>
                    <a:lnTo>
                      <a:pt x="546" y="11592"/>
                    </a:lnTo>
                    <a:lnTo>
                      <a:pt x="510" y="11689"/>
                    </a:lnTo>
                    <a:lnTo>
                      <a:pt x="474" y="11810"/>
                    </a:lnTo>
                    <a:lnTo>
                      <a:pt x="436" y="11965"/>
                    </a:lnTo>
                    <a:lnTo>
                      <a:pt x="393" y="12163"/>
                    </a:lnTo>
                    <a:lnTo>
                      <a:pt x="337" y="12415"/>
                    </a:lnTo>
                    <a:lnTo>
                      <a:pt x="221" y="12465"/>
                    </a:lnTo>
                    <a:lnTo>
                      <a:pt x="132" y="12524"/>
                    </a:lnTo>
                    <a:lnTo>
                      <a:pt x="69" y="12590"/>
                    </a:lnTo>
                    <a:lnTo>
                      <a:pt x="25" y="12664"/>
                    </a:lnTo>
                    <a:lnTo>
                      <a:pt x="5" y="12742"/>
                    </a:lnTo>
                    <a:lnTo>
                      <a:pt x="0" y="12823"/>
                    </a:lnTo>
                    <a:lnTo>
                      <a:pt x="8" y="12912"/>
                    </a:lnTo>
                    <a:lnTo>
                      <a:pt x="28" y="13004"/>
                    </a:lnTo>
                    <a:lnTo>
                      <a:pt x="58" y="13100"/>
                    </a:lnTo>
                    <a:lnTo>
                      <a:pt x="91" y="13199"/>
                    </a:lnTo>
                    <a:lnTo>
                      <a:pt x="127" y="13301"/>
                    </a:lnTo>
                    <a:lnTo>
                      <a:pt x="160" y="13405"/>
                    </a:lnTo>
                    <a:lnTo>
                      <a:pt x="117" y="13395"/>
                    </a:lnTo>
                    <a:lnTo>
                      <a:pt x="122" y="13405"/>
                    </a:lnTo>
                    <a:lnTo>
                      <a:pt x="167" y="13430"/>
                    </a:lnTo>
                    <a:lnTo>
                      <a:pt x="244" y="13468"/>
                    </a:lnTo>
                    <a:lnTo>
                      <a:pt x="337" y="13514"/>
                    </a:lnTo>
                    <a:lnTo>
                      <a:pt x="441" y="13567"/>
                    </a:lnTo>
                    <a:lnTo>
                      <a:pt x="546" y="13621"/>
                    </a:lnTo>
                    <a:lnTo>
                      <a:pt x="639" y="13671"/>
                    </a:lnTo>
                    <a:lnTo>
                      <a:pt x="710" y="13717"/>
                    </a:lnTo>
                    <a:lnTo>
                      <a:pt x="751" y="13755"/>
                    </a:lnTo>
                    <a:lnTo>
                      <a:pt x="749" y="13781"/>
                    </a:lnTo>
                    <a:lnTo>
                      <a:pt x="695" y="13791"/>
                    </a:lnTo>
                    <a:lnTo>
                      <a:pt x="713" y="13814"/>
                    </a:lnTo>
                    <a:lnTo>
                      <a:pt x="728" y="13839"/>
                    </a:lnTo>
                    <a:lnTo>
                      <a:pt x="743" y="13869"/>
                    </a:lnTo>
                    <a:lnTo>
                      <a:pt x="756" y="13900"/>
                    </a:lnTo>
                    <a:lnTo>
                      <a:pt x="769" y="13933"/>
                    </a:lnTo>
                    <a:lnTo>
                      <a:pt x="781" y="13968"/>
                    </a:lnTo>
                    <a:lnTo>
                      <a:pt x="792" y="14004"/>
                    </a:lnTo>
                    <a:lnTo>
                      <a:pt x="802" y="14040"/>
                    </a:lnTo>
                    <a:lnTo>
                      <a:pt x="812" y="14075"/>
                    </a:lnTo>
                    <a:lnTo>
                      <a:pt x="820" y="14111"/>
                    </a:lnTo>
                    <a:lnTo>
                      <a:pt x="830" y="14144"/>
                    </a:lnTo>
                    <a:lnTo>
                      <a:pt x="837" y="14179"/>
                    </a:lnTo>
                    <a:lnTo>
                      <a:pt x="931" y="14253"/>
                    </a:lnTo>
                    <a:lnTo>
                      <a:pt x="1010" y="14316"/>
                    </a:lnTo>
                    <a:lnTo>
                      <a:pt x="1076" y="14370"/>
                    </a:lnTo>
                    <a:lnTo>
                      <a:pt x="1137" y="14418"/>
                    </a:lnTo>
                    <a:lnTo>
                      <a:pt x="1190" y="14461"/>
                    </a:lnTo>
                    <a:lnTo>
                      <a:pt x="1243" y="14502"/>
                    </a:lnTo>
                    <a:lnTo>
                      <a:pt x="1299" y="14540"/>
                    </a:lnTo>
                    <a:lnTo>
                      <a:pt x="1360" y="14578"/>
                    </a:lnTo>
                    <a:lnTo>
                      <a:pt x="1431" y="14618"/>
                    </a:lnTo>
                    <a:lnTo>
                      <a:pt x="1515" y="14667"/>
                    </a:lnTo>
                    <a:lnTo>
                      <a:pt x="1614" y="14717"/>
                    </a:lnTo>
                    <a:lnTo>
                      <a:pt x="1730" y="14781"/>
                    </a:lnTo>
                    <a:lnTo>
                      <a:pt x="1786" y="14834"/>
                    </a:lnTo>
                    <a:lnTo>
                      <a:pt x="1832" y="14887"/>
                    </a:lnTo>
                    <a:lnTo>
                      <a:pt x="1873" y="14941"/>
                    </a:lnTo>
                    <a:lnTo>
                      <a:pt x="1908" y="14992"/>
                    </a:lnTo>
                    <a:lnTo>
                      <a:pt x="1938" y="15045"/>
                    </a:lnTo>
                    <a:lnTo>
                      <a:pt x="1966" y="15098"/>
                    </a:lnTo>
                    <a:lnTo>
                      <a:pt x="1997" y="15152"/>
                    </a:lnTo>
                    <a:lnTo>
                      <a:pt x="2027" y="15210"/>
                    </a:lnTo>
                    <a:lnTo>
                      <a:pt x="2060" y="15268"/>
                    </a:lnTo>
                    <a:lnTo>
                      <a:pt x="2098" y="15332"/>
                    </a:lnTo>
                    <a:lnTo>
                      <a:pt x="2144" y="15398"/>
                    </a:lnTo>
                    <a:lnTo>
                      <a:pt x="2195" y="15469"/>
                    </a:lnTo>
                    <a:lnTo>
                      <a:pt x="2223" y="15456"/>
                    </a:lnTo>
                    <a:lnTo>
                      <a:pt x="2246" y="15443"/>
                    </a:lnTo>
                    <a:lnTo>
                      <a:pt x="2271" y="15428"/>
                    </a:lnTo>
                    <a:lnTo>
                      <a:pt x="2291" y="15410"/>
                    </a:lnTo>
                    <a:lnTo>
                      <a:pt x="2314" y="15393"/>
                    </a:lnTo>
                    <a:lnTo>
                      <a:pt x="2334" y="15372"/>
                    </a:lnTo>
                    <a:lnTo>
                      <a:pt x="2352" y="15350"/>
                    </a:lnTo>
                    <a:lnTo>
                      <a:pt x="2372" y="15327"/>
                    </a:lnTo>
                    <a:lnTo>
                      <a:pt x="2390" y="15301"/>
                    </a:lnTo>
                    <a:lnTo>
                      <a:pt x="2408" y="15273"/>
                    </a:lnTo>
                    <a:lnTo>
                      <a:pt x="2426" y="15243"/>
                    </a:lnTo>
                    <a:lnTo>
                      <a:pt x="2443" y="15212"/>
                    </a:lnTo>
                    <a:lnTo>
                      <a:pt x="2525" y="15243"/>
                    </a:lnTo>
                    <a:lnTo>
                      <a:pt x="2598" y="15268"/>
                    </a:lnTo>
                    <a:lnTo>
                      <a:pt x="2664" y="15289"/>
                    </a:lnTo>
                    <a:lnTo>
                      <a:pt x="2730" y="15306"/>
                    </a:lnTo>
                    <a:lnTo>
                      <a:pt x="2791" y="15319"/>
                    </a:lnTo>
                    <a:lnTo>
                      <a:pt x="2852" y="15327"/>
                    </a:lnTo>
                    <a:lnTo>
                      <a:pt x="2915" y="15334"/>
                    </a:lnTo>
                    <a:lnTo>
                      <a:pt x="2981" y="15339"/>
                    </a:lnTo>
                    <a:lnTo>
                      <a:pt x="3050" y="15342"/>
                    </a:lnTo>
                    <a:lnTo>
                      <a:pt x="3123" y="15342"/>
                    </a:lnTo>
                    <a:lnTo>
                      <a:pt x="3207" y="15342"/>
                    </a:lnTo>
                    <a:lnTo>
                      <a:pt x="3296" y="15344"/>
                    </a:lnTo>
                    <a:lnTo>
                      <a:pt x="3359" y="15426"/>
                    </a:lnTo>
                    <a:lnTo>
                      <a:pt x="3410" y="15515"/>
                    </a:lnTo>
                    <a:lnTo>
                      <a:pt x="3448" y="15606"/>
                    </a:lnTo>
                    <a:lnTo>
                      <a:pt x="3476" y="15700"/>
                    </a:lnTo>
                    <a:lnTo>
                      <a:pt x="3491" y="15796"/>
                    </a:lnTo>
                    <a:lnTo>
                      <a:pt x="3494" y="15890"/>
                    </a:lnTo>
                    <a:lnTo>
                      <a:pt x="3481" y="15984"/>
                    </a:lnTo>
                    <a:lnTo>
                      <a:pt x="3456" y="16073"/>
                    </a:lnTo>
                    <a:lnTo>
                      <a:pt x="3413" y="16159"/>
                    </a:lnTo>
                    <a:lnTo>
                      <a:pt x="3357" y="16238"/>
                    </a:lnTo>
                    <a:lnTo>
                      <a:pt x="3283" y="16309"/>
                    </a:lnTo>
                    <a:lnTo>
                      <a:pt x="3189" y="16375"/>
                    </a:lnTo>
                    <a:lnTo>
                      <a:pt x="3189" y="17023"/>
                    </a:lnTo>
                    <a:lnTo>
                      <a:pt x="3207" y="17023"/>
                    </a:lnTo>
                    <a:lnTo>
                      <a:pt x="3227" y="17028"/>
                    </a:lnTo>
                    <a:lnTo>
                      <a:pt x="3250" y="17033"/>
                    </a:lnTo>
                    <a:lnTo>
                      <a:pt x="3278" y="17040"/>
                    </a:lnTo>
                    <a:lnTo>
                      <a:pt x="3306" y="17048"/>
                    </a:lnTo>
                    <a:lnTo>
                      <a:pt x="3337" y="17058"/>
                    </a:lnTo>
                    <a:lnTo>
                      <a:pt x="3367" y="17068"/>
                    </a:lnTo>
                    <a:lnTo>
                      <a:pt x="3395" y="17078"/>
                    </a:lnTo>
                    <a:lnTo>
                      <a:pt x="3420" y="17089"/>
                    </a:lnTo>
                    <a:lnTo>
                      <a:pt x="3443" y="17096"/>
                    </a:lnTo>
                    <a:lnTo>
                      <a:pt x="3463" y="17104"/>
                    </a:lnTo>
                    <a:lnTo>
                      <a:pt x="3476" y="17109"/>
                    </a:lnTo>
                    <a:lnTo>
                      <a:pt x="3514" y="17076"/>
                    </a:lnTo>
                    <a:lnTo>
                      <a:pt x="3562" y="17038"/>
                    </a:lnTo>
                    <a:lnTo>
                      <a:pt x="3621" y="16995"/>
                    </a:lnTo>
                    <a:lnTo>
                      <a:pt x="3684" y="16946"/>
                    </a:lnTo>
                    <a:lnTo>
                      <a:pt x="3753" y="16898"/>
                    </a:lnTo>
                    <a:lnTo>
                      <a:pt x="3821" y="16845"/>
                    </a:lnTo>
                    <a:lnTo>
                      <a:pt x="3890" y="16789"/>
                    </a:lnTo>
                    <a:lnTo>
                      <a:pt x="3951" y="16733"/>
                    </a:lnTo>
                    <a:lnTo>
                      <a:pt x="4004" y="16675"/>
                    </a:lnTo>
                    <a:lnTo>
                      <a:pt x="4044" y="16616"/>
                    </a:lnTo>
                    <a:lnTo>
                      <a:pt x="4072" y="16558"/>
                    </a:lnTo>
                    <a:lnTo>
                      <a:pt x="4080" y="16502"/>
                    </a:lnTo>
                    <a:lnTo>
                      <a:pt x="4044" y="16456"/>
                    </a:lnTo>
                    <a:lnTo>
                      <a:pt x="4017" y="16418"/>
                    </a:lnTo>
                    <a:lnTo>
                      <a:pt x="3996" y="16388"/>
                    </a:lnTo>
                    <a:lnTo>
                      <a:pt x="3986" y="16360"/>
                    </a:lnTo>
                    <a:lnTo>
                      <a:pt x="3981" y="16340"/>
                    </a:lnTo>
                    <a:lnTo>
                      <a:pt x="3984" y="16319"/>
                    </a:lnTo>
                    <a:lnTo>
                      <a:pt x="3994" y="16299"/>
                    </a:lnTo>
                    <a:lnTo>
                      <a:pt x="4009" y="16279"/>
                    </a:lnTo>
                    <a:lnTo>
                      <a:pt x="4029" y="16256"/>
                    </a:lnTo>
                    <a:lnTo>
                      <a:pt x="4055" y="16230"/>
                    </a:lnTo>
                    <a:lnTo>
                      <a:pt x="4082" y="16197"/>
                    </a:lnTo>
                    <a:lnTo>
                      <a:pt x="4115" y="16159"/>
                    </a:lnTo>
                    <a:lnTo>
                      <a:pt x="4164" y="16157"/>
                    </a:lnTo>
                    <a:lnTo>
                      <a:pt x="4204" y="16152"/>
                    </a:lnTo>
                    <a:lnTo>
                      <a:pt x="4237" y="16142"/>
                    </a:lnTo>
                    <a:lnTo>
                      <a:pt x="4263" y="16129"/>
                    </a:lnTo>
                    <a:lnTo>
                      <a:pt x="4285" y="16111"/>
                    </a:lnTo>
                    <a:lnTo>
                      <a:pt x="4301" y="16091"/>
                    </a:lnTo>
                    <a:lnTo>
                      <a:pt x="4313" y="16068"/>
                    </a:lnTo>
                    <a:lnTo>
                      <a:pt x="4321" y="16040"/>
                    </a:lnTo>
                    <a:lnTo>
                      <a:pt x="4326" y="16010"/>
                    </a:lnTo>
                    <a:lnTo>
                      <a:pt x="4329" y="15977"/>
                    </a:lnTo>
                    <a:lnTo>
                      <a:pt x="4329" y="15939"/>
                    </a:lnTo>
                    <a:lnTo>
                      <a:pt x="4329" y="15900"/>
                    </a:lnTo>
                    <a:lnTo>
                      <a:pt x="4349" y="15875"/>
                    </a:lnTo>
                    <a:lnTo>
                      <a:pt x="4369" y="15845"/>
                    </a:lnTo>
                    <a:lnTo>
                      <a:pt x="4390" y="15809"/>
                    </a:lnTo>
                    <a:lnTo>
                      <a:pt x="4410" y="15774"/>
                    </a:lnTo>
                    <a:lnTo>
                      <a:pt x="4433" y="15735"/>
                    </a:lnTo>
                    <a:lnTo>
                      <a:pt x="4455" y="15700"/>
                    </a:lnTo>
                    <a:lnTo>
                      <a:pt x="4478" y="15667"/>
                    </a:lnTo>
                    <a:lnTo>
                      <a:pt x="4501" y="15639"/>
                    </a:lnTo>
                    <a:lnTo>
                      <a:pt x="4524" y="15616"/>
                    </a:lnTo>
                    <a:lnTo>
                      <a:pt x="4544" y="15601"/>
                    </a:lnTo>
                    <a:lnTo>
                      <a:pt x="4565" y="15596"/>
                    </a:lnTo>
                    <a:lnTo>
                      <a:pt x="4582" y="15601"/>
                    </a:lnTo>
                    <a:lnTo>
                      <a:pt x="4582" y="15553"/>
                    </a:lnTo>
                    <a:lnTo>
                      <a:pt x="4582" y="15507"/>
                    </a:lnTo>
                    <a:lnTo>
                      <a:pt x="4582" y="15461"/>
                    </a:lnTo>
                    <a:lnTo>
                      <a:pt x="4582" y="15421"/>
                    </a:lnTo>
                    <a:lnTo>
                      <a:pt x="4585" y="15377"/>
                    </a:lnTo>
                    <a:lnTo>
                      <a:pt x="4590" y="15337"/>
                    </a:lnTo>
                    <a:lnTo>
                      <a:pt x="4592" y="15296"/>
                    </a:lnTo>
                    <a:lnTo>
                      <a:pt x="4600" y="15256"/>
                    </a:lnTo>
                    <a:lnTo>
                      <a:pt x="4610" y="15215"/>
                    </a:lnTo>
                    <a:lnTo>
                      <a:pt x="4623" y="15172"/>
                    </a:lnTo>
                    <a:lnTo>
                      <a:pt x="4636" y="15129"/>
                    </a:lnTo>
                    <a:lnTo>
                      <a:pt x="4653" y="15083"/>
                    </a:lnTo>
                    <a:lnTo>
                      <a:pt x="4664" y="15075"/>
                    </a:lnTo>
                    <a:lnTo>
                      <a:pt x="4694" y="15058"/>
                    </a:lnTo>
                    <a:lnTo>
                      <a:pt x="4745" y="15030"/>
                    </a:lnTo>
                    <a:lnTo>
                      <a:pt x="4806" y="14992"/>
                    </a:lnTo>
                    <a:lnTo>
                      <a:pt x="4879" y="14946"/>
                    </a:lnTo>
                    <a:lnTo>
                      <a:pt x="4953" y="14898"/>
                    </a:lnTo>
                    <a:lnTo>
                      <a:pt x="5026" y="14844"/>
                    </a:lnTo>
                    <a:lnTo>
                      <a:pt x="5092" y="14788"/>
                    </a:lnTo>
                    <a:lnTo>
                      <a:pt x="5146" y="14733"/>
                    </a:lnTo>
                    <a:lnTo>
                      <a:pt x="5184" y="14677"/>
                    </a:lnTo>
                    <a:lnTo>
                      <a:pt x="5196" y="14623"/>
                    </a:lnTo>
                    <a:lnTo>
                      <a:pt x="5184" y="14575"/>
                    </a:lnTo>
                    <a:lnTo>
                      <a:pt x="5100" y="14573"/>
                    </a:lnTo>
                    <a:lnTo>
                      <a:pt x="5039" y="14568"/>
                    </a:lnTo>
                    <a:lnTo>
                      <a:pt x="4993" y="14557"/>
                    </a:lnTo>
                    <a:lnTo>
                      <a:pt x="4965" y="14547"/>
                    </a:lnTo>
                    <a:lnTo>
                      <a:pt x="4948" y="14535"/>
                    </a:lnTo>
                    <a:lnTo>
                      <a:pt x="4940" y="14519"/>
                    </a:lnTo>
                    <a:lnTo>
                      <a:pt x="4938" y="14502"/>
                    </a:lnTo>
                    <a:lnTo>
                      <a:pt x="4938" y="14486"/>
                    </a:lnTo>
                    <a:lnTo>
                      <a:pt x="4935" y="14466"/>
                    </a:lnTo>
                    <a:lnTo>
                      <a:pt x="4932" y="14448"/>
                    </a:lnTo>
                    <a:lnTo>
                      <a:pt x="4922" y="14430"/>
                    </a:lnTo>
                    <a:lnTo>
                      <a:pt x="4899" y="14413"/>
                    </a:lnTo>
                    <a:lnTo>
                      <a:pt x="4922" y="14395"/>
                    </a:lnTo>
                    <a:lnTo>
                      <a:pt x="4950" y="14380"/>
                    </a:lnTo>
                    <a:lnTo>
                      <a:pt x="4986" y="14364"/>
                    </a:lnTo>
                    <a:lnTo>
                      <a:pt x="5026" y="14352"/>
                    </a:lnTo>
                    <a:lnTo>
                      <a:pt x="5069" y="14342"/>
                    </a:lnTo>
                    <a:lnTo>
                      <a:pt x="5115" y="14331"/>
                    </a:lnTo>
                    <a:lnTo>
                      <a:pt x="5161" y="14321"/>
                    </a:lnTo>
                    <a:lnTo>
                      <a:pt x="5207" y="14311"/>
                    </a:lnTo>
                    <a:lnTo>
                      <a:pt x="5250" y="14304"/>
                    </a:lnTo>
                    <a:lnTo>
                      <a:pt x="5288" y="14296"/>
                    </a:lnTo>
                    <a:lnTo>
                      <a:pt x="5321" y="14288"/>
                    </a:lnTo>
                    <a:lnTo>
                      <a:pt x="5346" y="14283"/>
                    </a:lnTo>
                    <a:lnTo>
                      <a:pt x="5344" y="14273"/>
                    </a:lnTo>
                    <a:lnTo>
                      <a:pt x="5331" y="14253"/>
                    </a:lnTo>
                    <a:lnTo>
                      <a:pt x="5316" y="14227"/>
                    </a:lnTo>
                    <a:lnTo>
                      <a:pt x="5298" y="14197"/>
                    </a:lnTo>
                    <a:lnTo>
                      <a:pt x="5280" y="14161"/>
                    </a:lnTo>
                    <a:lnTo>
                      <a:pt x="5265" y="14128"/>
                    </a:lnTo>
                    <a:lnTo>
                      <a:pt x="5252" y="14098"/>
                    </a:lnTo>
                    <a:lnTo>
                      <a:pt x="5250" y="14075"/>
                    </a:lnTo>
                    <a:lnTo>
                      <a:pt x="5255" y="14057"/>
                    </a:lnTo>
                    <a:lnTo>
                      <a:pt x="5270" y="14052"/>
                    </a:lnTo>
                    <a:lnTo>
                      <a:pt x="5300" y="14062"/>
                    </a:lnTo>
                    <a:lnTo>
                      <a:pt x="5346" y="14088"/>
                    </a:lnTo>
                    <a:lnTo>
                      <a:pt x="5326" y="14019"/>
                    </a:lnTo>
                    <a:lnTo>
                      <a:pt x="5305" y="13968"/>
                    </a:lnTo>
                    <a:lnTo>
                      <a:pt x="5290" y="13928"/>
                    </a:lnTo>
                    <a:lnTo>
                      <a:pt x="5280" y="13900"/>
                    </a:lnTo>
                    <a:lnTo>
                      <a:pt x="5275" y="13882"/>
                    </a:lnTo>
                    <a:lnTo>
                      <a:pt x="5278" y="13877"/>
                    </a:lnTo>
                    <a:lnTo>
                      <a:pt x="5285" y="13885"/>
                    </a:lnTo>
                    <a:lnTo>
                      <a:pt x="5303" y="13900"/>
                    </a:lnTo>
                    <a:lnTo>
                      <a:pt x="5328" y="13925"/>
                    </a:lnTo>
                    <a:lnTo>
                      <a:pt x="5366" y="13958"/>
                    </a:lnTo>
                    <a:lnTo>
                      <a:pt x="5415" y="14001"/>
                    </a:lnTo>
                    <a:lnTo>
                      <a:pt x="5473" y="14052"/>
                    </a:lnTo>
                    <a:lnTo>
                      <a:pt x="5488" y="14106"/>
                    </a:lnTo>
                    <a:lnTo>
                      <a:pt x="5491" y="14161"/>
                    </a:lnTo>
                    <a:lnTo>
                      <a:pt x="5486" y="14212"/>
                    </a:lnTo>
                    <a:lnTo>
                      <a:pt x="5475" y="14258"/>
                    </a:lnTo>
                    <a:lnTo>
                      <a:pt x="5468" y="14296"/>
                    </a:lnTo>
                    <a:lnTo>
                      <a:pt x="5460" y="14321"/>
                    </a:lnTo>
                    <a:lnTo>
                      <a:pt x="5463" y="14331"/>
                    </a:lnTo>
                    <a:lnTo>
                      <a:pt x="5475" y="14324"/>
                    </a:lnTo>
                    <a:lnTo>
                      <a:pt x="5501" y="14296"/>
                    </a:lnTo>
                    <a:lnTo>
                      <a:pt x="5549" y="14245"/>
                    </a:lnTo>
                    <a:lnTo>
                      <a:pt x="5615" y="14166"/>
                    </a:lnTo>
                    <a:lnTo>
                      <a:pt x="5709" y="14060"/>
                    </a:lnTo>
                    <a:lnTo>
                      <a:pt x="5686" y="13943"/>
                    </a:lnTo>
                    <a:lnTo>
                      <a:pt x="5666" y="13854"/>
                    </a:lnTo>
                    <a:lnTo>
                      <a:pt x="5651" y="13788"/>
                    </a:lnTo>
                    <a:lnTo>
                      <a:pt x="5640" y="13742"/>
                    </a:lnTo>
                    <a:lnTo>
                      <a:pt x="5635" y="13717"/>
                    </a:lnTo>
                    <a:lnTo>
                      <a:pt x="5638" y="13702"/>
                    </a:lnTo>
                    <a:lnTo>
                      <a:pt x="5648" y="13699"/>
                    </a:lnTo>
                    <a:lnTo>
                      <a:pt x="5668" y="13704"/>
                    </a:lnTo>
                    <a:lnTo>
                      <a:pt x="5696" y="13715"/>
                    </a:lnTo>
                    <a:lnTo>
                      <a:pt x="5734" y="13725"/>
                    </a:lnTo>
                    <a:lnTo>
                      <a:pt x="5782" y="13732"/>
                    </a:lnTo>
                    <a:lnTo>
                      <a:pt x="5843" y="13737"/>
                    </a:lnTo>
                    <a:lnTo>
                      <a:pt x="5889" y="13697"/>
                    </a:lnTo>
                    <a:lnTo>
                      <a:pt x="5932" y="13654"/>
                    </a:lnTo>
                    <a:lnTo>
                      <a:pt x="5970" y="13608"/>
                    </a:lnTo>
                    <a:lnTo>
                      <a:pt x="6006" y="13560"/>
                    </a:lnTo>
                    <a:lnTo>
                      <a:pt x="6034" y="13509"/>
                    </a:lnTo>
                    <a:lnTo>
                      <a:pt x="6054" y="13461"/>
                    </a:lnTo>
                    <a:lnTo>
                      <a:pt x="6062" y="13412"/>
                    </a:lnTo>
                    <a:lnTo>
                      <a:pt x="6059" y="13364"/>
                    </a:lnTo>
                    <a:lnTo>
                      <a:pt x="6041" y="13319"/>
                    </a:lnTo>
                    <a:lnTo>
                      <a:pt x="6008" y="13273"/>
                    </a:lnTo>
                    <a:lnTo>
                      <a:pt x="5958" y="13235"/>
                    </a:lnTo>
                    <a:lnTo>
                      <a:pt x="5884" y="13199"/>
                    </a:lnTo>
                    <a:lnTo>
                      <a:pt x="5889" y="13184"/>
                    </a:lnTo>
                    <a:lnTo>
                      <a:pt x="5902" y="13179"/>
                    </a:lnTo>
                    <a:lnTo>
                      <a:pt x="5922" y="13184"/>
                    </a:lnTo>
                    <a:lnTo>
                      <a:pt x="5947" y="13194"/>
                    </a:lnTo>
                    <a:lnTo>
                      <a:pt x="5975" y="13212"/>
                    </a:lnTo>
                    <a:lnTo>
                      <a:pt x="6006" y="13232"/>
                    </a:lnTo>
                    <a:lnTo>
                      <a:pt x="6036" y="13253"/>
                    </a:lnTo>
                    <a:lnTo>
                      <a:pt x="6064" y="13275"/>
                    </a:lnTo>
                    <a:lnTo>
                      <a:pt x="6089" y="13296"/>
                    </a:lnTo>
                    <a:lnTo>
                      <a:pt x="6110" y="13311"/>
                    </a:lnTo>
                    <a:lnTo>
                      <a:pt x="6125" y="13324"/>
                    </a:lnTo>
                    <a:lnTo>
                      <a:pt x="6130" y="13329"/>
                    </a:lnTo>
                    <a:lnTo>
                      <a:pt x="6201" y="13395"/>
                    </a:lnTo>
                    <a:lnTo>
                      <a:pt x="6252" y="13433"/>
                    </a:lnTo>
                    <a:lnTo>
                      <a:pt x="6282" y="13448"/>
                    </a:lnTo>
                    <a:lnTo>
                      <a:pt x="6300" y="13443"/>
                    </a:lnTo>
                    <a:lnTo>
                      <a:pt x="6300" y="13423"/>
                    </a:lnTo>
                    <a:lnTo>
                      <a:pt x="6292" y="13392"/>
                    </a:lnTo>
                    <a:lnTo>
                      <a:pt x="6272" y="13352"/>
                    </a:lnTo>
                    <a:lnTo>
                      <a:pt x="6247" y="13311"/>
                    </a:lnTo>
                    <a:lnTo>
                      <a:pt x="6214" y="13270"/>
                    </a:lnTo>
                    <a:lnTo>
                      <a:pt x="6181" y="13237"/>
                    </a:lnTo>
                    <a:lnTo>
                      <a:pt x="6145" y="13214"/>
                    </a:lnTo>
                    <a:lnTo>
                      <a:pt x="6110" y="13207"/>
                    </a:lnTo>
                    <a:lnTo>
                      <a:pt x="6112" y="13186"/>
                    </a:lnTo>
                    <a:lnTo>
                      <a:pt x="6117" y="13171"/>
                    </a:lnTo>
                    <a:lnTo>
                      <a:pt x="6125" y="13161"/>
                    </a:lnTo>
                    <a:lnTo>
                      <a:pt x="6135" y="13153"/>
                    </a:lnTo>
                    <a:lnTo>
                      <a:pt x="6145" y="13146"/>
                    </a:lnTo>
                    <a:lnTo>
                      <a:pt x="6158" y="13141"/>
                    </a:lnTo>
                    <a:lnTo>
                      <a:pt x="6171" y="13136"/>
                    </a:lnTo>
                    <a:lnTo>
                      <a:pt x="6181" y="13131"/>
                    </a:lnTo>
                    <a:lnTo>
                      <a:pt x="6191" y="13123"/>
                    </a:lnTo>
                    <a:lnTo>
                      <a:pt x="6199" y="13113"/>
                    </a:lnTo>
                    <a:lnTo>
                      <a:pt x="6204" y="13100"/>
                    </a:lnTo>
                    <a:lnTo>
                      <a:pt x="6204" y="13082"/>
                    </a:lnTo>
                    <a:lnTo>
                      <a:pt x="6206" y="13029"/>
                    </a:lnTo>
                    <a:lnTo>
                      <a:pt x="6206" y="12991"/>
                    </a:lnTo>
                    <a:lnTo>
                      <a:pt x="6209" y="12966"/>
                    </a:lnTo>
                    <a:lnTo>
                      <a:pt x="6216" y="12948"/>
                    </a:lnTo>
                    <a:lnTo>
                      <a:pt x="6226" y="12938"/>
                    </a:lnTo>
                    <a:lnTo>
                      <a:pt x="6242" y="12935"/>
                    </a:lnTo>
                    <a:lnTo>
                      <a:pt x="6262" y="12938"/>
                    </a:lnTo>
                    <a:lnTo>
                      <a:pt x="6290" y="12943"/>
                    </a:lnTo>
                    <a:lnTo>
                      <a:pt x="6323" y="12950"/>
                    </a:lnTo>
                    <a:lnTo>
                      <a:pt x="6366" y="12958"/>
                    </a:lnTo>
                    <a:lnTo>
                      <a:pt x="6419" y="12963"/>
                    </a:lnTo>
                    <a:lnTo>
                      <a:pt x="6480" y="12968"/>
                    </a:lnTo>
                    <a:lnTo>
                      <a:pt x="6523" y="12971"/>
                    </a:lnTo>
                    <a:lnTo>
                      <a:pt x="6554" y="12966"/>
                    </a:lnTo>
                    <a:lnTo>
                      <a:pt x="6577" y="12958"/>
                    </a:lnTo>
                    <a:lnTo>
                      <a:pt x="6592" y="12943"/>
                    </a:lnTo>
                    <a:lnTo>
                      <a:pt x="6602" y="12928"/>
                    </a:lnTo>
                    <a:lnTo>
                      <a:pt x="6602" y="12907"/>
                    </a:lnTo>
                    <a:lnTo>
                      <a:pt x="6597" y="12887"/>
                    </a:lnTo>
                    <a:lnTo>
                      <a:pt x="6587" y="12867"/>
                    </a:lnTo>
                    <a:lnTo>
                      <a:pt x="6572" y="12849"/>
                    </a:lnTo>
                    <a:lnTo>
                      <a:pt x="6551" y="12834"/>
                    </a:lnTo>
                    <a:lnTo>
                      <a:pt x="6528" y="12821"/>
                    </a:lnTo>
                    <a:lnTo>
                      <a:pt x="6501" y="12813"/>
                    </a:lnTo>
                    <a:lnTo>
                      <a:pt x="6516" y="12788"/>
                    </a:lnTo>
                    <a:lnTo>
                      <a:pt x="6526" y="12768"/>
                    </a:lnTo>
                    <a:lnTo>
                      <a:pt x="6536" y="12750"/>
                    </a:lnTo>
                    <a:lnTo>
                      <a:pt x="6544" y="12737"/>
                    </a:lnTo>
                    <a:lnTo>
                      <a:pt x="6551" y="12727"/>
                    </a:lnTo>
                    <a:lnTo>
                      <a:pt x="6561" y="12719"/>
                    </a:lnTo>
                    <a:lnTo>
                      <a:pt x="6572" y="12714"/>
                    </a:lnTo>
                    <a:lnTo>
                      <a:pt x="6582" y="12709"/>
                    </a:lnTo>
                    <a:lnTo>
                      <a:pt x="6594" y="12709"/>
                    </a:lnTo>
                    <a:lnTo>
                      <a:pt x="6610" y="12709"/>
                    </a:lnTo>
                    <a:lnTo>
                      <a:pt x="6627" y="12712"/>
                    </a:lnTo>
                    <a:lnTo>
                      <a:pt x="6648" y="12714"/>
                    </a:lnTo>
                    <a:lnTo>
                      <a:pt x="6678" y="12615"/>
                    </a:lnTo>
                    <a:lnTo>
                      <a:pt x="6704" y="12539"/>
                    </a:lnTo>
                    <a:lnTo>
                      <a:pt x="6731" y="12481"/>
                    </a:lnTo>
                    <a:lnTo>
                      <a:pt x="6757" y="12438"/>
                    </a:lnTo>
                    <a:lnTo>
                      <a:pt x="6787" y="12405"/>
                    </a:lnTo>
                    <a:lnTo>
                      <a:pt x="6815" y="12377"/>
                    </a:lnTo>
                    <a:lnTo>
                      <a:pt x="6848" y="12349"/>
                    </a:lnTo>
                    <a:lnTo>
                      <a:pt x="6886" y="12321"/>
                    </a:lnTo>
                    <a:lnTo>
                      <a:pt x="6932" y="12288"/>
                    </a:lnTo>
                    <a:lnTo>
                      <a:pt x="6980" y="12245"/>
                    </a:lnTo>
                    <a:lnTo>
                      <a:pt x="7038" y="12186"/>
                    </a:lnTo>
                    <a:lnTo>
                      <a:pt x="7107" y="12110"/>
                    </a:lnTo>
                    <a:lnTo>
                      <a:pt x="7107" y="12069"/>
                    </a:lnTo>
                    <a:lnTo>
                      <a:pt x="7107" y="12016"/>
                    </a:lnTo>
                    <a:lnTo>
                      <a:pt x="7109" y="11948"/>
                    </a:lnTo>
                    <a:lnTo>
                      <a:pt x="7117" y="11869"/>
                    </a:lnTo>
                    <a:lnTo>
                      <a:pt x="7127" y="11785"/>
                    </a:lnTo>
                    <a:lnTo>
                      <a:pt x="7142" y="11701"/>
                    </a:lnTo>
                    <a:lnTo>
                      <a:pt x="7163" y="11618"/>
                    </a:lnTo>
                    <a:lnTo>
                      <a:pt x="7191" y="11544"/>
                    </a:lnTo>
                    <a:lnTo>
                      <a:pt x="7226" y="11478"/>
                    </a:lnTo>
                    <a:lnTo>
                      <a:pt x="7272" y="11427"/>
                    </a:lnTo>
                    <a:lnTo>
                      <a:pt x="7328" y="11392"/>
                    </a:lnTo>
                    <a:lnTo>
                      <a:pt x="7394" y="11379"/>
                    </a:lnTo>
                    <a:lnTo>
                      <a:pt x="7422" y="11346"/>
                    </a:lnTo>
                    <a:lnTo>
                      <a:pt x="7447" y="11315"/>
                    </a:lnTo>
                    <a:lnTo>
                      <a:pt x="7470" y="11287"/>
                    </a:lnTo>
                    <a:lnTo>
                      <a:pt x="7488" y="11262"/>
                    </a:lnTo>
                    <a:lnTo>
                      <a:pt x="7500" y="11239"/>
                    </a:lnTo>
                    <a:lnTo>
                      <a:pt x="7508" y="11221"/>
                    </a:lnTo>
                    <a:lnTo>
                      <a:pt x="7505" y="11204"/>
                    </a:lnTo>
                    <a:lnTo>
                      <a:pt x="7498" y="11191"/>
                    </a:lnTo>
                    <a:lnTo>
                      <a:pt x="7477" y="11181"/>
                    </a:lnTo>
                    <a:lnTo>
                      <a:pt x="7449" y="11173"/>
                    </a:lnTo>
                    <a:lnTo>
                      <a:pt x="7409" y="11168"/>
                    </a:lnTo>
                    <a:lnTo>
                      <a:pt x="7358" y="11166"/>
                    </a:lnTo>
                    <a:lnTo>
                      <a:pt x="7356" y="11102"/>
                    </a:lnTo>
                    <a:lnTo>
                      <a:pt x="7351" y="11056"/>
                    </a:lnTo>
                    <a:lnTo>
                      <a:pt x="7340" y="11023"/>
                    </a:lnTo>
                    <a:lnTo>
                      <a:pt x="7328" y="11003"/>
                    </a:lnTo>
                    <a:lnTo>
                      <a:pt x="7310" y="10990"/>
                    </a:lnTo>
                    <a:lnTo>
                      <a:pt x="7287" y="10985"/>
                    </a:lnTo>
                    <a:lnTo>
                      <a:pt x="7259" y="10980"/>
                    </a:lnTo>
                    <a:lnTo>
                      <a:pt x="7226" y="10978"/>
                    </a:lnTo>
                    <a:lnTo>
                      <a:pt x="7186" y="10973"/>
                    </a:lnTo>
                    <a:lnTo>
                      <a:pt x="7142" y="10960"/>
                    </a:lnTo>
                    <a:lnTo>
                      <a:pt x="7092" y="10940"/>
                    </a:lnTo>
                    <a:lnTo>
                      <a:pt x="7036" y="10909"/>
                    </a:lnTo>
                    <a:lnTo>
                      <a:pt x="7074" y="10848"/>
                    </a:lnTo>
                    <a:lnTo>
                      <a:pt x="7104" y="10803"/>
                    </a:lnTo>
                    <a:lnTo>
                      <a:pt x="7127" y="10765"/>
                    </a:lnTo>
                    <a:lnTo>
                      <a:pt x="7148" y="10739"/>
                    </a:lnTo>
                    <a:lnTo>
                      <a:pt x="7163" y="10719"/>
                    </a:lnTo>
                    <a:lnTo>
                      <a:pt x="7178" y="10706"/>
                    </a:lnTo>
                    <a:lnTo>
                      <a:pt x="7193" y="10693"/>
                    </a:lnTo>
                    <a:lnTo>
                      <a:pt x="7213" y="10683"/>
                    </a:lnTo>
                    <a:lnTo>
                      <a:pt x="7236" y="10673"/>
                    </a:lnTo>
                    <a:lnTo>
                      <a:pt x="7267" y="10658"/>
                    </a:lnTo>
                    <a:lnTo>
                      <a:pt x="7307" y="10635"/>
                    </a:lnTo>
                    <a:lnTo>
                      <a:pt x="7358" y="10605"/>
                    </a:lnTo>
                    <a:lnTo>
                      <a:pt x="7361" y="10584"/>
                    </a:lnTo>
                    <a:lnTo>
                      <a:pt x="7376" y="10528"/>
                    </a:lnTo>
                    <a:lnTo>
                      <a:pt x="7399" y="10445"/>
                    </a:lnTo>
                    <a:lnTo>
                      <a:pt x="7427" y="10338"/>
                    </a:lnTo>
                    <a:lnTo>
                      <a:pt x="7462" y="10216"/>
                    </a:lnTo>
                    <a:lnTo>
                      <a:pt x="7500" y="10089"/>
                    </a:lnTo>
                    <a:lnTo>
                      <a:pt x="7541" y="9962"/>
                    </a:lnTo>
                    <a:lnTo>
                      <a:pt x="7584" y="9840"/>
                    </a:lnTo>
                    <a:lnTo>
                      <a:pt x="7630" y="9734"/>
                    </a:lnTo>
                    <a:lnTo>
                      <a:pt x="7673" y="9650"/>
                    </a:lnTo>
                    <a:lnTo>
                      <a:pt x="7713" y="9594"/>
                    </a:lnTo>
                    <a:lnTo>
                      <a:pt x="7751" y="9571"/>
                    </a:lnTo>
                    <a:lnTo>
                      <a:pt x="7779" y="9665"/>
                    </a:lnTo>
                    <a:lnTo>
                      <a:pt x="7789" y="9757"/>
                    </a:lnTo>
                    <a:lnTo>
                      <a:pt x="7787" y="9843"/>
                    </a:lnTo>
                    <a:lnTo>
                      <a:pt x="7774" y="9927"/>
                    </a:lnTo>
                    <a:lnTo>
                      <a:pt x="7754" y="10010"/>
                    </a:lnTo>
                    <a:lnTo>
                      <a:pt x="7731" y="10092"/>
                    </a:lnTo>
                    <a:lnTo>
                      <a:pt x="7708" y="10173"/>
                    </a:lnTo>
                    <a:lnTo>
                      <a:pt x="7688" y="10257"/>
                    </a:lnTo>
                    <a:lnTo>
                      <a:pt x="7675" y="10341"/>
                    </a:lnTo>
                    <a:lnTo>
                      <a:pt x="7673" y="10427"/>
                    </a:lnTo>
                    <a:lnTo>
                      <a:pt x="7685" y="10513"/>
                    </a:lnTo>
                    <a:lnTo>
                      <a:pt x="7716" y="10605"/>
                    </a:lnTo>
                    <a:lnTo>
                      <a:pt x="7792" y="10544"/>
                    </a:lnTo>
                    <a:lnTo>
                      <a:pt x="7853" y="10475"/>
                    </a:lnTo>
                    <a:lnTo>
                      <a:pt x="7899" y="10396"/>
                    </a:lnTo>
                    <a:lnTo>
                      <a:pt x="7934" y="10313"/>
                    </a:lnTo>
                    <a:lnTo>
                      <a:pt x="7957" y="10221"/>
                    </a:lnTo>
                    <a:lnTo>
                      <a:pt x="7970" y="10125"/>
                    </a:lnTo>
                    <a:lnTo>
                      <a:pt x="7977" y="10023"/>
                    </a:lnTo>
                    <a:lnTo>
                      <a:pt x="7977" y="9919"/>
                    </a:lnTo>
                    <a:lnTo>
                      <a:pt x="7975" y="9812"/>
                    </a:lnTo>
                    <a:lnTo>
                      <a:pt x="7972" y="9703"/>
                    </a:lnTo>
                    <a:lnTo>
                      <a:pt x="7967" y="9594"/>
                    </a:lnTo>
                    <a:lnTo>
                      <a:pt x="7967" y="9485"/>
                    </a:lnTo>
                    <a:lnTo>
                      <a:pt x="8008" y="9348"/>
                    </a:lnTo>
                    <a:lnTo>
                      <a:pt x="8043" y="9231"/>
                    </a:lnTo>
                    <a:lnTo>
                      <a:pt x="8071" y="9135"/>
                    </a:lnTo>
                    <a:lnTo>
                      <a:pt x="8091" y="9053"/>
                    </a:lnTo>
                    <a:lnTo>
                      <a:pt x="8109" y="8982"/>
                    </a:lnTo>
                    <a:lnTo>
                      <a:pt x="8124" y="8919"/>
                    </a:lnTo>
                    <a:lnTo>
                      <a:pt x="8135" y="8855"/>
                    </a:lnTo>
                    <a:lnTo>
                      <a:pt x="8142" y="8789"/>
                    </a:lnTo>
                    <a:lnTo>
                      <a:pt x="8152" y="8716"/>
                    </a:lnTo>
                    <a:lnTo>
                      <a:pt x="8160" y="8632"/>
                    </a:lnTo>
                    <a:lnTo>
                      <a:pt x="8168" y="8530"/>
                    </a:lnTo>
                    <a:lnTo>
                      <a:pt x="8180" y="8409"/>
                    </a:lnTo>
                    <a:lnTo>
                      <a:pt x="8145" y="7936"/>
                    </a:lnTo>
                    <a:lnTo>
                      <a:pt x="8152" y="7952"/>
                    </a:lnTo>
                    <a:lnTo>
                      <a:pt x="8170" y="7926"/>
                    </a:lnTo>
                    <a:lnTo>
                      <a:pt x="8190" y="7868"/>
                    </a:lnTo>
                    <a:lnTo>
                      <a:pt x="8216" y="7784"/>
                    </a:lnTo>
                    <a:lnTo>
                      <a:pt x="8246" y="7682"/>
                    </a:lnTo>
                    <a:lnTo>
                      <a:pt x="8274" y="7566"/>
                    </a:lnTo>
                    <a:lnTo>
                      <a:pt x="8305" y="7444"/>
                    </a:lnTo>
                    <a:lnTo>
                      <a:pt x="8332" y="7319"/>
                    </a:lnTo>
                    <a:lnTo>
                      <a:pt x="8355" y="7200"/>
                    </a:lnTo>
                    <a:lnTo>
                      <a:pt x="8376" y="7096"/>
                    </a:lnTo>
                    <a:lnTo>
                      <a:pt x="8388" y="7007"/>
                    </a:lnTo>
                    <a:lnTo>
                      <a:pt x="8393" y="6944"/>
                    </a:lnTo>
                    <a:lnTo>
                      <a:pt x="8360" y="6893"/>
                    </a:lnTo>
                    <a:lnTo>
                      <a:pt x="8338" y="6827"/>
                    </a:lnTo>
                    <a:lnTo>
                      <a:pt x="8320" y="6748"/>
                    </a:lnTo>
                    <a:lnTo>
                      <a:pt x="8310" y="6659"/>
                    </a:lnTo>
                    <a:lnTo>
                      <a:pt x="8305" y="6565"/>
                    </a:lnTo>
                    <a:lnTo>
                      <a:pt x="8302" y="6466"/>
                    </a:lnTo>
                    <a:lnTo>
                      <a:pt x="8305" y="6367"/>
                    </a:lnTo>
                    <a:lnTo>
                      <a:pt x="8307" y="6268"/>
                    </a:lnTo>
                    <a:lnTo>
                      <a:pt x="8312" y="6174"/>
                    </a:lnTo>
                    <a:lnTo>
                      <a:pt x="8317" y="6091"/>
                    </a:lnTo>
                    <a:lnTo>
                      <a:pt x="8320" y="6017"/>
                    </a:lnTo>
                    <a:lnTo>
                      <a:pt x="8322" y="5954"/>
                    </a:lnTo>
                    <a:lnTo>
                      <a:pt x="8302" y="5954"/>
                    </a:lnTo>
                    <a:lnTo>
                      <a:pt x="8284" y="5951"/>
                    </a:lnTo>
                    <a:lnTo>
                      <a:pt x="8266" y="5948"/>
                    </a:lnTo>
                    <a:lnTo>
                      <a:pt x="8249" y="5943"/>
                    </a:lnTo>
                    <a:lnTo>
                      <a:pt x="8231" y="5938"/>
                    </a:lnTo>
                    <a:lnTo>
                      <a:pt x="8213" y="5933"/>
                    </a:lnTo>
                    <a:lnTo>
                      <a:pt x="8195" y="5928"/>
                    </a:lnTo>
                    <a:lnTo>
                      <a:pt x="8178" y="5923"/>
                    </a:lnTo>
                    <a:lnTo>
                      <a:pt x="8160" y="5918"/>
                    </a:lnTo>
                    <a:lnTo>
                      <a:pt x="8142" y="5915"/>
                    </a:lnTo>
                    <a:lnTo>
                      <a:pt x="8124" y="5913"/>
                    </a:lnTo>
                    <a:lnTo>
                      <a:pt x="8109" y="5910"/>
                    </a:lnTo>
                    <a:lnTo>
                      <a:pt x="8091" y="5984"/>
                    </a:lnTo>
                    <a:lnTo>
                      <a:pt x="8079" y="6040"/>
                    </a:lnTo>
                    <a:lnTo>
                      <a:pt x="8071" y="6083"/>
                    </a:lnTo>
                    <a:lnTo>
                      <a:pt x="8066" y="6113"/>
                    </a:lnTo>
                    <a:lnTo>
                      <a:pt x="8069" y="6134"/>
                    </a:lnTo>
                    <a:lnTo>
                      <a:pt x="8071" y="6144"/>
                    </a:lnTo>
                    <a:lnTo>
                      <a:pt x="8081" y="6146"/>
                    </a:lnTo>
                    <a:lnTo>
                      <a:pt x="8094" y="6144"/>
                    </a:lnTo>
                    <a:lnTo>
                      <a:pt x="8109" y="6134"/>
                    </a:lnTo>
                    <a:lnTo>
                      <a:pt x="8129" y="6121"/>
                    </a:lnTo>
                    <a:lnTo>
                      <a:pt x="8152" y="6103"/>
                    </a:lnTo>
                    <a:lnTo>
                      <a:pt x="8180" y="6086"/>
                    </a:lnTo>
                    <a:lnTo>
                      <a:pt x="8180" y="6256"/>
                    </a:lnTo>
                    <a:lnTo>
                      <a:pt x="8109" y="6342"/>
                    </a:lnTo>
                    <a:lnTo>
                      <a:pt x="7751" y="6342"/>
                    </a:lnTo>
                    <a:lnTo>
                      <a:pt x="7746" y="6395"/>
                    </a:lnTo>
                    <a:lnTo>
                      <a:pt x="7739" y="6438"/>
                    </a:lnTo>
                    <a:lnTo>
                      <a:pt x="7729" y="6471"/>
                    </a:lnTo>
                    <a:lnTo>
                      <a:pt x="7711" y="6499"/>
                    </a:lnTo>
                    <a:lnTo>
                      <a:pt x="7691" y="6520"/>
                    </a:lnTo>
                    <a:lnTo>
                      <a:pt x="7665" y="6535"/>
                    </a:lnTo>
                    <a:lnTo>
                      <a:pt x="7640" y="6545"/>
                    </a:lnTo>
                    <a:lnTo>
                      <a:pt x="7609" y="6553"/>
                    </a:lnTo>
                    <a:lnTo>
                      <a:pt x="7576" y="6555"/>
                    </a:lnTo>
                    <a:lnTo>
                      <a:pt x="7541" y="6555"/>
                    </a:lnTo>
                    <a:lnTo>
                      <a:pt x="7505" y="6558"/>
                    </a:lnTo>
                    <a:lnTo>
                      <a:pt x="7467" y="6555"/>
                    </a:lnTo>
                    <a:lnTo>
                      <a:pt x="7213" y="6428"/>
                    </a:lnTo>
                    <a:lnTo>
                      <a:pt x="6965" y="6555"/>
                    </a:lnTo>
                    <a:lnTo>
                      <a:pt x="6906" y="6550"/>
                    </a:lnTo>
                    <a:lnTo>
                      <a:pt x="6853" y="6530"/>
                    </a:lnTo>
                    <a:lnTo>
                      <a:pt x="6800" y="6502"/>
                    </a:lnTo>
                    <a:lnTo>
                      <a:pt x="6754" y="6466"/>
                    </a:lnTo>
                    <a:lnTo>
                      <a:pt x="6714" y="6426"/>
                    </a:lnTo>
                    <a:lnTo>
                      <a:pt x="6678" y="6385"/>
                    </a:lnTo>
                    <a:lnTo>
                      <a:pt x="6655" y="6342"/>
                    </a:lnTo>
                    <a:lnTo>
                      <a:pt x="6645" y="6301"/>
                    </a:lnTo>
                    <a:lnTo>
                      <a:pt x="6648" y="6266"/>
                    </a:lnTo>
                    <a:lnTo>
                      <a:pt x="6665" y="6238"/>
                    </a:lnTo>
                    <a:lnTo>
                      <a:pt x="6701" y="6218"/>
                    </a:lnTo>
                    <a:lnTo>
                      <a:pt x="6754" y="6210"/>
                    </a:lnTo>
                    <a:lnTo>
                      <a:pt x="6767" y="6179"/>
                    </a:lnTo>
                    <a:lnTo>
                      <a:pt x="6782" y="6141"/>
                    </a:lnTo>
                    <a:lnTo>
                      <a:pt x="6802" y="6106"/>
                    </a:lnTo>
                    <a:lnTo>
                      <a:pt x="6825" y="6068"/>
                    </a:lnTo>
                    <a:lnTo>
                      <a:pt x="6853" y="6030"/>
                    </a:lnTo>
                    <a:lnTo>
                      <a:pt x="6884" y="5994"/>
                    </a:lnTo>
                    <a:lnTo>
                      <a:pt x="6917" y="5959"/>
                    </a:lnTo>
                    <a:lnTo>
                      <a:pt x="6947" y="5931"/>
                    </a:lnTo>
                    <a:lnTo>
                      <a:pt x="6980" y="5905"/>
                    </a:lnTo>
                    <a:lnTo>
                      <a:pt x="7013" y="5885"/>
                    </a:lnTo>
                    <a:lnTo>
                      <a:pt x="7041" y="5872"/>
                    </a:lnTo>
                    <a:lnTo>
                      <a:pt x="7071" y="5867"/>
                    </a:lnTo>
                    <a:lnTo>
                      <a:pt x="7069" y="5811"/>
                    </a:lnTo>
                    <a:lnTo>
                      <a:pt x="7064" y="5755"/>
                    </a:lnTo>
                    <a:lnTo>
                      <a:pt x="7056" y="5705"/>
                    </a:lnTo>
                    <a:lnTo>
                      <a:pt x="7049" y="5656"/>
                    </a:lnTo>
                    <a:lnTo>
                      <a:pt x="7041" y="5608"/>
                    </a:lnTo>
                    <a:lnTo>
                      <a:pt x="7031" y="5563"/>
                    </a:lnTo>
                    <a:lnTo>
                      <a:pt x="7023" y="5517"/>
                    </a:lnTo>
                    <a:lnTo>
                      <a:pt x="7018" y="5469"/>
                    </a:lnTo>
                    <a:lnTo>
                      <a:pt x="7016" y="5423"/>
                    </a:lnTo>
                    <a:lnTo>
                      <a:pt x="7018" y="5372"/>
                    </a:lnTo>
                    <a:lnTo>
                      <a:pt x="7023" y="5321"/>
                    </a:lnTo>
                    <a:lnTo>
                      <a:pt x="7036" y="5266"/>
                    </a:lnTo>
                    <a:lnTo>
                      <a:pt x="7054" y="5266"/>
                    </a:lnTo>
                    <a:lnTo>
                      <a:pt x="7071" y="5260"/>
                    </a:lnTo>
                    <a:lnTo>
                      <a:pt x="7089" y="5253"/>
                    </a:lnTo>
                    <a:lnTo>
                      <a:pt x="7107" y="5245"/>
                    </a:lnTo>
                    <a:lnTo>
                      <a:pt x="7122" y="5235"/>
                    </a:lnTo>
                    <a:lnTo>
                      <a:pt x="7140" y="5225"/>
                    </a:lnTo>
                    <a:lnTo>
                      <a:pt x="7160" y="5212"/>
                    </a:lnTo>
                    <a:lnTo>
                      <a:pt x="7175" y="5202"/>
                    </a:lnTo>
                    <a:lnTo>
                      <a:pt x="7196" y="5194"/>
                    </a:lnTo>
                    <a:lnTo>
                      <a:pt x="7211" y="5187"/>
                    </a:lnTo>
                    <a:lnTo>
                      <a:pt x="7229" y="5182"/>
                    </a:lnTo>
                    <a:lnTo>
                      <a:pt x="7249" y="5179"/>
                    </a:lnTo>
                    <a:lnTo>
                      <a:pt x="7257" y="5128"/>
                    </a:lnTo>
                    <a:lnTo>
                      <a:pt x="7259" y="5075"/>
                    </a:lnTo>
                    <a:lnTo>
                      <a:pt x="7259" y="5024"/>
                    </a:lnTo>
                    <a:lnTo>
                      <a:pt x="7254" y="4976"/>
                    </a:lnTo>
                    <a:lnTo>
                      <a:pt x="7252" y="4928"/>
                    </a:lnTo>
                    <a:lnTo>
                      <a:pt x="7246" y="4882"/>
                    </a:lnTo>
                    <a:lnTo>
                      <a:pt x="7246" y="4836"/>
                    </a:lnTo>
                    <a:lnTo>
                      <a:pt x="7249" y="4793"/>
                    </a:lnTo>
                    <a:lnTo>
                      <a:pt x="7254" y="4748"/>
                    </a:lnTo>
                    <a:lnTo>
                      <a:pt x="7269" y="4704"/>
                    </a:lnTo>
                    <a:lnTo>
                      <a:pt x="7290" y="4664"/>
                    </a:lnTo>
                    <a:lnTo>
                      <a:pt x="7323" y="4621"/>
                    </a:lnTo>
                    <a:lnTo>
                      <a:pt x="7406" y="4626"/>
                    </a:lnTo>
                    <a:lnTo>
                      <a:pt x="7470" y="4633"/>
                    </a:lnTo>
                    <a:lnTo>
                      <a:pt x="7513" y="4649"/>
                    </a:lnTo>
                    <a:lnTo>
                      <a:pt x="7538" y="4671"/>
                    </a:lnTo>
                    <a:lnTo>
                      <a:pt x="7551" y="4699"/>
                    </a:lnTo>
                    <a:lnTo>
                      <a:pt x="7553" y="4732"/>
                    </a:lnTo>
                    <a:lnTo>
                      <a:pt x="7548" y="4770"/>
                    </a:lnTo>
                    <a:lnTo>
                      <a:pt x="7541" y="4816"/>
                    </a:lnTo>
                    <a:lnTo>
                      <a:pt x="7531" y="4867"/>
                    </a:lnTo>
                    <a:lnTo>
                      <a:pt x="7526" y="4923"/>
                    </a:lnTo>
                    <a:lnTo>
                      <a:pt x="7528" y="4986"/>
                    </a:lnTo>
                    <a:lnTo>
                      <a:pt x="7538" y="5052"/>
                    </a:lnTo>
                    <a:lnTo>
                      <a:pt x="7561" y="5022"/>
                    </a:lnTo>
                    <a:lnTo>
                      <a:pt x="7581" y="4996"/>
                    </a:lnTo>
                    <a:lnTo>
                      <a:pt x="7602" y="4974"/>
                    </a:lnTo>
                    <a:lnTo>
                      <a:pt x="7617" y="4951"/>
                    </a:lnTo>
                    <a:lnTo>
                      <a:pt x="7632" y="4933"/>
                    </a:lnTo>
                    <a:lnTo>
                      <a:pt x="7647" y="4915"/>
                    </a:lnTo>
                    <a:lnTo>
                      <a:pt x="7663" y="4897"/>
                    </a:lnTo>
                    <a:lnTo>
                      <a:pt x="7675" y="4880"/>
                    </a:lnTo>
                    <a:lnTo>
                      <a:pt x="7693" y="4859"/>
                    </a:lnTo>
                    <a:lnTo>
                      <a:pt x="7708" y="4839"/>
                    </a:lnTo>
                    <a:lnTo>
                      <a:pt x="7729" y="4819"/>
                    </a:lnTo>
                    <a:lnTo>
                      <a:pt x="7751" y="4791"/>
                    </a:lnTo>
                    <a:lnTo>
                      <a:pt x="7820" y="4786"/>
                    </a:lnTo>
                    <a:lnTo>
                      <a:pt x="7868" y="4765"/>
                    </a:lnTo>
                    <a:lnTo>
                      <a:pt x="7899" y="4737"/>
                    </a:lnTo>
                    <a:lnTo>
                      <a:pt x="7916" y="4702"/>
                    </a:lnTo>
                    <a:lnTo>
                      <a:pt x="7926" y="4661"/>
                    </a:lnTo>
                    <a:lnTo>
                      <a:pt x="7929" y="4621"/>
                    </a:lnTo>
                    <a:lnTo>
                      <a:pt x="7932" y="4578"/>
                    </a:lnTo>
                    <a:lnTo>
                      <a:pt x="7939" y="4537"/>
                    </a:lnTo>
                    <a:lnTo>
                      <a:pt x="7952" y="4501"/>
                    </a:lnTo>
                    <a:lnTo>
                      <a:pt x="7975" y="4473"/>
                    </a:lnTo>
                    <a:lnTo>
                      <a:pt x="8015" y="4453"/>
                    </a:lnTo>
                    <a:lnTo>
                      <a:pt x="8074" y="4445"/>
                    </a:lnTo>
                    <a:lnTo>
                      <a:pt x="8081" y="4425"/>
                    </a:lnTo>
                    <a:lnTo>
                      <a:pt x="8091" y="4400"/>
                    </a:lnTo>
                    <a:lnTo>
                      <a:pt x="8104" y="4377"/>
                    </a:lnTo>
                    <a:lnTo>
                      <a:pt x="8117" y="4349"/>
                    </a:lnTo>
                    <a:lnTo>
                      <a:pt x="8127" y="4324"/>
                    </a:lnTo>
                    <a:lnTo>
                      <a:pt x="8140" y="4298"/>
                    </a:lnTo>
                    <a:lnTo>
                      <a:pt x="8150" y="4270"/>
                    </a:lnTo>
                    <a:lnTo>
                      <a:pt x="8160" y="4245"/>
                    </a:lnTo>
                    <a:lnTo>
                      <a:pt x="8168" y="4220"/>
                    </a:lnTo>
                    <a:lnTo>
                      <a:pt x="8173" y="4194"/>
                    </a:lnTo>
                    <a:lnTo>
                      <a:pt x="8178" y="4169"/>
                    </a:lnTo>
                    <a:lnTo>
                      <a:pt x="8180" y="4146"/>
                    </a:lnTo>
                    <a:lnTo>
                      <a:pt x="8221" y="4113"/>
                    </a:lnTo>
                    <a:lnTo>
                      <a:pt x="8254" y="4075"/>
                    </a:lnTo>
                    <a:lnTo>
                      <a:pt x="8282" y="4034"/>
                    </a:lnTo>
                    <a:lnTo>
                      <a:pt x="8305" y="3989"/>
                    </a:lnTo>
                    <a:lnTo>
                      <a:pt x="8322" y="3943"/>
                    </a:lnTo>
                    <a:lnTo>
                      <a:pt x="8335" y="3892"/>
                    </a:lnTo>
                    <a:lnTo>
                      <a:pt x="8343" y="3841"/>
                    </a:lnTo>
                    <a:lnTo>
                      <a:pt x="8350" y="3785"/>
                    </a:lnTo>
                    <a:lnTo>
                      <a:pt x="8353" y="3730"/>
                    </a:lnTo>
                    <a:lnTo>
                      <a:pt x="8355" y="3671"/>
                    </a:lnTo>
                    <a:lnTo>
                      <a:pt x="8355" y="3608"/>
                    </a:lnTo>
                    <a:lnTo>
                      <a:pt x="8358" y="3544"/>
                    </a:lnTo>
                    <a:lnTo>
                      <a:pt x="8360" y="3519"/>
                    </a:lnTo>
                    <a:lnTo>
                      <a:pt x="8365" y="3488"/>
                    </a:lnTo>
                    <a:lnTo>
                      <a:pt x="8378" y="3458"/>
                    </a:lnTo>
                    <a:lnTo>
                      <a:pt x="8391" y="3425"/>
                    </a:lnTo>
                    <a:lnTo>
                      <a:pt x="8409" y="3392"/>
                    </a:lnTo>
                    <a:lnTo>
                      <a:pt x="8426" y="3361"/>
                    </a:lnTo>
                    <a:lnTo>
                      <a:pt x="8447" y="3328"/>
                    </a:lnTo>
                    <a:lnTo>
                      <a:pt x="8467" y="3298"/>
                    </a:lnTo>
                    <a:lnTo>
                      <a:pt x="8487" y="3270"/>
                    </a:lnTo>
                    <a:lnTo>
                      <a:pt x="8505" y="3242"/>
                    </a:lnTo>
                    <a:lnTo>
                      <a:pt x="8520" y="3219"/>
                    </a:lnTo>
                    <a:lnTo>
                      <a:pt x="8535" y="3199"/>
                    </a:lnTo>
                    <a:lnTo>
                      <a:pt x="8540" y="3141"/>
                    </a:lnTo>
                    <a:lnTo>
                      <a:pt x="8548" y="3080"/>
                    </a:lnTo>
                    <a:lnTo>
                      <a:pt x="8558" y="3024"/>
                    </a:lnTo>
                    <a:lnTo>
                      <a:pt x="8566" y="2965"/>
                    </a:lnTo>
                    <a:lnTo>
                      <a:pt x="8576" y="2910"/>
                    </a:lnTo>
                    <a:lnTo>
                      <a:pt x="8586" y="2854"/>
                    </a:lnTo>
                    <a:lnTo>
                      <a:pt x="8599" y="2798"/>
                    </a:lnTo>
                    <a:lnTo>
                      <a:pt x="8609" y="2742"/>
                    </a:lnTo>
                    <a:lnTo>
                      <a:pt x="8617" y="2686"/>
                    </a:lnTo>
                    <a:lnTo>
                      <a:pt x="8627" y="2628"/>
                    </a:lnTo>
                    <a:lnTo>
                      <a:pt x="8634" y="2569"/>
                    </a:lnTo>
                    <a:lnTo>
                      <a:pt x="8642" y="2506"/>
                    </a:lnTo>
                    <a:lnTo>
                      <a:pt x="8642" y="2506"/>
                    </a:lnTo>
                    <a:close/>
                  </a:path>
                </a:pathLst>
              </a:custGeom>
              <a:gradFill rotWithShape="1">
                <a:gsLst>
                  <a:gs pos="0">
                    <a:schemeClr val="folHlink"/>
                  </a:gs>
                  <a:gs pos="100000">
                    <a:srgbClr val="66CCFF"/>
                  </a:gs>
                </a:gsLst>
                <a:lin ang="5400000" scaled="1"/>
              </a:gradFill>
              <a:ln w="3175" cap="flat">
                <a:solidFill>
                  <a:srgbClr val="969696"/>
                </a:solidFill>
                <a:prstDash val="lgDash"/>
                <a:round/>
                <a:headEnd/>
                <a:tailEnd/>
              </a:ln>
            </p:spPr>
            <p:txBody>
              <a:bodyPr/>
              <a:lstStyle/>
              <a:p>
                <a:endParaRPr lang="en-US"/>
              </a:p>
            </p:txBody>
          </p:sp>
          <p:sp>
            <p:nvSpPr>
              <p:cNvPr id="11" name="Freeform 12" descr="clouds"/>
              <p:cNvSpPr>
                <a:spLocks/>
              </p:cNvSpPr>
              <p:nvPr/>
            </p:nvSpPr>
            <p:spPr bwMode="auto">
              <a:xfrm>
                <a:off x="4383" y="2731"/>
                <a:ext cx="3830" cy="2657"/>
              </a:xfrm>
              <a:custGeom>
                <a:avLst/>
                <a:gdLst>
                  <a:gd name="T0" fmla="*/ 2609 w 6755"/>
                  <a:gd name="T1" fmla="*/ 0 h 4687"/>
                  <a:gd name="T2" fmla="*/ 2271 w 6755"/>
                  <a:gd name="T3" fmla="*/ 87 h 4687"/>
                  <a:gd name="T4" fmla="*/ 2035 w 6755"/>
                  <a:gd name="T5" fmla="*/ 305 h 4687"/>
                  <a:gd name="T6" fmla="*/ 1766 w 6755"/>
                  <a:gd name="T7" fmla="*/ 724 h 4687"/>
                  <a:gd name="T8" fmla="*/ 1647 w 6755"/>
                  <a:gd name="T9" fmla="*/ 1024 h 4687"/>
                  <a:gd name="T10" fmla="*/ 1589 w 6755"/>
                  <a:gd name="T11" fmla="*/ 1341 h 4687"/>
                  <a:gd name="T12" fmla="*/ 1459 w 6755"/>
                  <a:gd name="T13" fmla="*/ 1554 h 4687"/>
                  <a:gd name="T14" fmla="*/ 1256 w 6755"/>
                  <a:gd name="T15" fmla="*/ 1732 h 4687"/>
                  <a:gd name="T16" fmla="*/ 1079 w 6755"/>
                  <a:gd name="T17" fmla="*/ 2212 h 4687"/>
                  <a:gd name="T18" fmla="*/ 904 w 6755"/>
                  <a:gd name="T19" fmla="*/ 2354 h 4687"/>
                  <a:gd name="T20" fmla="*/ 647 w 6755"/>
                  <a:gd name="T21" fmla="*/ 2623 h 4687"/>
                  <a:gd name="T22" fmla="*/ 472 w 6755"/>
                  <a:gd name="T23" fmla="*/ 2829 h 4687"/>
                  <a:gd name="T24" fmla="*/ 371 w 6755"/>
                  <a:gd name="T25" fmla="*/ 3011 h 4687"/>
                  <a:gd name="T26" fmla="*/ 381 w 6755"/>
                  <a:gd name="T27" fmla="*/ 3133 h 4687"/>
                  <a:gd name="T28" fmla="*/ 465 w 6755"/>
                  <a:gd name="T29" fmla="*/ 3232 h 4687"/>
                  <a:gd name="T30" fmla="*/ 617 w 6755"/>
                  <a:gd name="T31" fmla="*/ 3387 h 4687"/>
                  <a:gd name="T32" fmla="*/ 680 w 6755"/>
                  <a:gd name="T33" fmla="*/ 3633 h 4687"/>
                  <a:gd name="T34" fmla="*/ 632 w 6755"/>
                  <a:gd name="T35" fmla="*/ 3864 h 4687"/>
                  <a:gd name="T36" fmla="*/ 541 w 6755"/>
                  <a:gd name="T37" fmla="*/ 4098 h 4687"/>
                  <a:gd name="T38" fmla="*/ 419 w 6755"/>
                  <a:gd name="T39" fmla="*/ 4301 h 4687"/>
                  <a:gd name="T40" fmla="*/ 10 w 6755"/>
                  <a:gd name="T41" fmla="*/ 4433 h 4687"/>
                  <a:gd name="T42" fmla="*/ 0 w 6755"/>
                  <a:gd name="T43" fmla="*/ 4560 h 4687"/>
                  <a:gd name="T44" fmla="*/ 13 w 6755"/>
                  <a:gd name="T45" fmla="*/ 4634 h 4687"/>
                  <a:gd name="T46" fmla="*/ 71 w 6755"/>
                  <a:gd name="T47" fmla="*/ 4682 h 4687"/>
                  <a:gd name="T48" fmla="*/ 43 w 6755"/>
                  <a:gd name="T49" fmla="*/ 4644 h 4687"/>
                  <a:gd name="T50" fmla="*/ 16 w 6755"/>
                  <a:gd name="T51" fmla="*/ 4601 h 4687"/>
                  <a:gd name="T52" fmla="*/ 23 w 6755"/>
                  <a:gd name="T53" fmla="*/ 4486 h 4687"/>
                  <a:gd name="T54" fmla="*/ 381 w 6755"/>
                  <a:gd name="T55" fmla="*/ 4372 h 4687"/>
                  <a:gd name="T56" fmla="*/ 518 w 6755"/>
                  <a:gd name="T57" fmla="*/ 4174 h 4687"/>
                  <a:gd name="T58" fmla="*/ 619 w 6755"/>
                  <a:gd name="T59" fmla="*/ 3953 h 4687"/>
                  <a:gd name="T60" fmla="*/ 683 w 6755"/>
                  <a:gd name="T61" fmla="*/ 3715 h 4687"/>
                  <a:gd name="T62" fmla="*/ 701 w 6755"/>
                  <a:gd name="T63" fmla="*/ 3461 h 4687"/>
                  <a:gd name="T64" fmla="*/ 515 w 6755"/>
                  <a:gd name="T65" fmla="*/ 3260 h 4687"/>
                  <a:gd name="T66" fmla="*/ 406 w 6755"/>
                  <a:gd name="T67" fmla="*/ 3149 h 4687"/>
                  <a:gd name="T68" fmla="*/ 386 w 6755"/>
                  <a:gd name="T69" fmla="*/ 3060 h 4687"/>
                  <a:gd name="T70" fmla="*/ 429 w 6755"/>
                  <a:gd name="T71" fmla="*/ 2897 h 4687"/>
                  <a:gd name="T72" fmla="*/ 597 w 6755"/>
                  <a:gd name="T73" fmla="*/ 2704 h 4687"/>
                  <a:gd name="T74" fmla="*/ 850 w 6755"/>
                  <a:gd name="T75" fmla="*/ 2425 h 4687"/>
                  <a:gd name="T76" fmla="*/ 1035 w 6755"/>
                  <a:gd name="T77" fmla="*/ 2260 h 4687"/>
                  <a:gd name="T78" fmla="*/ 1183 w 6755"/>
                  <a:gd name="T79" fmla="*/ 1806 h 4687"/>
                  <a:gd name="T80" fmla="*/ 1411 w 6755"/>
                  <a:gd name="T81" fmla="*/ 1623 h 4687"/>
                  <a:gd name="T82" fmla="*/ 1566 w 6755"/>
                  <a:gd name="T83" fmla="*/ 1430 h 4687"/>
                  <a:gd name="T84" fmla="*/ 1650 w 6755"/>
                  <a:gd name="T85" fmla="*/ 1148 h 4687"/>
                  <a:gd name="T86" fmla="*/ 1721 w 6755"/>
                  <a:gd name="T87" fmla="*/ 810 h 4687"/>
                  <a:gd name="T88" fmla="*/ 1964 w 6755"/>
                  <a:gd name="T89" fmla="*/ 427 h 4687"/>
                  <a:gd name="T90" fmla="*/ 2190 w 6755"/>
                  <a:gd name="T91" fmla="*/ 160 h 4687"/>
                  <a:gd name="T92" fmla="*/ 2479 w 6755"/>
                  <a:gd name="T93" fmla="*/ 28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55" h="4687">
                    <a:moveTo>
                      <a:pt x="6749" y="2521"/>
                    </a:moveTo>
                    <a:lnTo>
                      <a:pt x="6755" y="2506"/>
                    </a:lnTo>
                    <a:lnTo>
                      <a:pt x="2609" y="0"/>
                    </a:lnTo>
                    <a:lnTo>
                      <a:pt x="2479" y="13"/>
                    </a:lnTo>
                    <a:lnTo>
                      <a:pt x="2362" y="41"/>
                    </a:lnTo>
                    <a:lnTo>
                      <a:pt x="2271" y="87"/>
                    </a:lnTo>
                    <a:lnTo>
                      <a:pt x="2180" y="150"/>
                    </a:lnTo>
                    <a:lnTo>
                      <a:pt x="2104" y="221"/>
                    </a:lnTo>
                    <a:lnTo>
                      <a:pt x="2035" y="305"/>
                    </a:lnTo>
                    <a:lnTo>
                      <a:pt x="1990" y="371"/>
                    </a:lnTo>
                    <a:lnTo>
                      <a:pt x="1863" y="567"/>
                    </a:lnTo>
                    <a:lnTo>
                      <a:pt x="1766" y="724"/>
                    </a:lnTo>
                    <a:lnTo>
                      <a:pt x="1736" y="765"/>
                    </a:lnTo>
                    <a:lnTo>
                      <a:pt x="1652" y="876"/>
                    </a:lnTo>
                    <a:lnTo>
                      <a:pt x="1647" y="1024"/>
                    </a:lnTo>
                    <a:lnTo>
                      <a:pt x="1634" y="1148"/>
                    </a:lnTo>
                    <a:lnTo>
                      <a:pt x="1614" y="1255"/>
                    </a:lnTo>
                    <a:lnTo>
                      <a:pt x="1589" y="1341"/>
                    </a:lnTo>
                    <a:lnTo>
                      <a:pt x="1551" y="1425"/>
                    </a:lnTo>
                    <a:lnTo>
                      <a:pt x="1507" y="1496"/>
                    </a:lnTo>
                    <a:lnTo>
                      <a:pt x="1459" y="1554"/>
                    </a:lnTo>
                    <a:lnTo>
                      <a:pt x="1401" y="1613"/>
                    </a:lnTo>
                    <a:lnTo>
                      <a:pt x="1332" y="1671"/>
                    </a:lnTo>
                    <a:lnTo>
                      <a:pt x="1256" y="1732"/>
                    </a:lnTo>
                    <a:lnTo>
                      <a:pt x="1173" y="1795"/>
                    </a:lnTo>
                    <a:lnTo>
                      <a:pt x="1081" y="1864"/>
                    </a:lnTo>
                    <a:lnTo>
                      <a:pt x="1079" y="2212"/>
                    </a:lnTo>
                    <a:lnTo>
                      <a:pt x="1025" y="2250"/>
                    </a:lnTo>
                    <a:lnTo>
                      <a:pt x="967" y="2298"/>
                    </a:lnTo>
                    <a:lnTo>
                      <a:pt x="904" y="2354"/>
                    </a:lnTo>
                    <a:lnTo>
                      <a:pt x="840" y="2415"/>
                    </a:lnTo>
                    <a:lnTo>
                      <a:pt x="713" y="2552"/>
                    </a:lnTo>
                    <a:lnTo>
                      <a:pt x="647" y="2623"/>
                    </a:lnTo>
                    <a:lnTo>
                      <a:pt x="586" y="2694"/>
                    </a:lnTo>
                    <a:lnTo>
                      <a:pt x="528" y="2763"/>
                    </a:lnTo>
                    <a:lnTo>
                      <a:pt x="472" y="2829"/>
                    </a:lnTo>
                    <a:lnTo>
                      <a:pt x="419" y="2887"/>
                    </a:lnTo>
                    <a:lnTo>
                      <a:pt x="368" y="2943"/>
                    </a:lnTo>
                    <a:lnTo>
                      <a:pt x="371" y="3011"/>
                    </a:lnTo>
                    <a:lnTo>
                      <a:pt x="371" y="3060"/>
                    </a:lnTo>
                    <a:lnTo>
                      <a:pt x="373" y="3098"/>
                    </a:lnTo>
                    <a:lnTo>
                      <a:pt x="381" y="3133"/>
                    </a:lnTo>
                    <a:lnTo>
                      <a:pt x="391" y="3154"/>
                    </a:lnTo>
                    <a:lnTo>
                      <a:pt x="411" y="3179"/>
                    </a:lnTo>
                    <a:lnTo>
                      <a:pt x="465" y="3232"/>
                    </a:lnTo>
                    <a:lnTo>
                      <a:pt x="505" y="3270"/>
                    </a:lnTo>
                    <a:lnTo>
                      <a:pt x="556" y="3321"/>
                    </a:lnTo>
                    <a:lnTo>
                      <a:pt x="617" y="3387"/>
                    </a:lnTo>
                    <a:lnTo>
                      <a:pt x="688" y="3466"/>
                    </a:lnTo>
                    <a:lnTo>
                      <a:pt x="688" y="3550"/>
                    </a:lnTo>
                    <a:lnTo>
                      <a:pt x="680" y="3633"/>
                    </a:lnTo>
                    <a:lnTo>
                      <a:pt x="668" y="3715"/>
                    </a:lnTo>
                    <a:lnTo>
                      <a:pt x="650" y="3796"/>
                    </a:lnTo>
                    <a:lnTo>
                      <a:pt x="632" y="3864"/>
                    </a:lnTo>
                    <a:lnTo>
                      <a:pt x="604" y="3948"/>
                    </a:lnTo>
                    <a:lnTo>
                      <a:pt x="574" y="4024"/>
                    </a:lnTo>
                    <a:lnTo>
                      <a:pt x="541" y="4098"/>
                    </a:lnTo>
                    <a:lnTo>
                      <a:pt x="503" y="4169"/>
                    </a:lnTo>
                    <a:lnTo>
                      <a:pt x="460" y="4245"/>
                    </a:lnTo>
                    <a:lnTo>
                      <a:pt x="419" y="4301"/>
                    </a:lnTo>
                    <a:lnTo>
                      <a:pt x="371" y="4360"/>
                    </a:lnTo>
                    <a:lnTo>
                      <a:pt x="13" y="4360"/>
                    </a:lnTo>
                    <a:lnTo>
                      <a:pt x="10" y="4433"/>
                    </a:lnTo>
                    <a:lnTo>
                      <a:pt x="8" y="4486"/>
                    </a:lnTo>
                    <a:lnTo>
                      <a:pt x="5" y="4527"/>
                    </a:lnTo>
                    <a:lnTo>
                      <a:pt x="0" y="4560"/>
                    </a:lnTo>
                    <a:lnTo>
                      <a:pt x="0" y="4606"/>
                    </a:lnTo>
                    <a:lnTo>
                      <a:pt x="5" y="4621"/>
                    </a:lnTo>
                    <a:lnTo>
                      <a:pt x="13" y="4634"/>
                    </a:lnTo>
                    <a:lnTo>
                      <a:pt x="26" y="4646"/>
                    </a:lnTo>
                    <a:lnTo>
                      <a:pt x="43" y="4659"/>
                    </a:lnTo>
                    <a:lnTo>
                      <a:pt x="71" y="4682"/>
                    </a:lnTo>
                    <a:lnTo>
                      <a:pt x="102" y="4687"/>
                    </a:lnTo>
                    <a:lnTo>
                      <a:pt x="74" y="4664"/>
                    </a:lnTo>
                    <a:lnTo>
                      <a:pt x="43" y="4644"/>
                    </a:lnTo>
                    <a:lnTo>
                      <a:pt x="28" y="4629"/>
                    </a:lnTo>
                    <a:lnTo>
                      <a:pt x="21" y="4616"/>
                    </a:lnTo>
                    <a:lnTo>
                      <a:pt x="16" y="4601"/>
                    </a:lnTo>
                    <a:lnTo>
                      <a:pt x="16" y="4560"/>
                    </a:lnTo>
                    <a:lnTo>
                      <a:pt x="21" y="4527"/>
                    </a:lnTo>
                    <a:lnTo>
                      <a:pt x="23" y="4486"/>
                    </a:lnTo>
                    <a:lnTo>
                      <a:pt x="26" y="4433"/>
                    </a:lnTo>
                    <a:lnTo>
                      <a:pt x="26" y="4375"/>
                    </a:lnTo>
                    <a:lnTo>
                      <a:pt x="381" y="4372"/>
                    </a:lnTo>
                    <a:lnTo>
                      <a:pt x="429" y="4311"/>
                    </a:lnTo>
                    <a:lnTo>
                      <a:pt x="480" y="4235"/>
                    </a:lnTo>
                    <a:lnTo>
                      <a:pt x="518" y="4174"/>
                    </a:lnTo>
                    <a:lnTo>
                      <a:pt x="556" y="4103"/>
                    </a:lnTo>
                    <a:lnTo>
                      <a:pt x="589" y="4030"/>
                    </a:lnTo>
                    <a:lnTo>
                      <a:pt x="619" y="3953"/>
                    </a:lnTo>
                    <a:lnTo>
                      <a:pt x="642" y="3885"/>
                    </a:lnTo>
                    <a:lnTo>
                      <a:pt x="665" y="3796"/>
                    </a:lnTo>
                    <a:lnTo>
                      <a:pt x="683" y="3715"/>
                    </a:lnTo>
                    <a:lnTo>
                      <a:pt x="696" y="3633"/>
                    </a:lnTo>
                    <a:lnTo>
                      <a:pt x="703" y="3550"/>
                    </a:lnTo>
                    <a:lnTo>
                      <a:pt x="701" y="3461"/>
                    </a:lnTo>
                    <a:lnTo>
                      <a:pt x="627" y="3377"/>
                    </a:lnTo>
                    <a:lnTo>
                      <a:pt x="566" y="3311"/>
                    </a:lnTo>
                    <a:lnTo>
                      <a:pt x="515" y="3260"/>
                    </a:lnTo>
                    <a:lnTo>
                      <a:pt x="475" y="3222"/>
                    </a:lnTo>
                    <a:lnTo>
                      <a:pt x="421" y="3169"/>
                    </a:lnTo>
                    <a:lnTo>
                      <a:pt x="406" y="3149"/>
                    </a:lnTo>
                    <a:lnTo>
                      <a:pt x="396" y="3118"/>
                    </a:lnTo>
                    <a:lnTo>
                      <a:pt x="388" y="3098"/>
                    </a:lnTo>
                    <a:lnTo>
                      <a:pt x="386" y="3060"/>
                    </a:lnTo>
                    <a:lnTo>
                      <a:pt x="386" y="3011"/>
                    </a:lnTo>
                    <a:lnTo>
                      <a:pt x="383" y="2948"/>
                    </a:lnTo>
                    <a:lnTo>
                      <a:pt x="429" y="2897"/>
                    </a:lnTo>
                    <a:lnTo>
                      <a:pt x="482" y="2839"/>
                    </a:lnTo>
                    <a:lnTo>
                      <a:pt x="538" y="2773"/>
                    </a:lnTo>
                    <a:lnTo>
                      <a:pt x="597" y="2704"/>
                    </a:lnTo>
                    <a:lnTo>
                      <a:pt x="657" y="2633"/>
                    </a:lnTo>
                    <a:lnTo>
                      <a:pt x="723" y="2562"/>
                    </a:lnTo>
                    <a:lnTo>
                      <a:pt x="850" y="2425"/>
                    </a:lnTo>
                    <a:lnTo>
                      <a:pt x="914" y="2364"/>
                    </a:lnTo>
                    <a:lnTo>
                      <a:pt x="977" y="2308"/>
                    </a:lnTo>
                    <a:lnTo>
                      <a:pt x="1035" y="2260"/>
                    </a:lnTo>
                    <a:lnTo>
                      <a:pt x="1094" y="2217"/>
                    </a:lnTo>
                    <a:lnTo>
                      <a:pt x="1094" y="1874"/>
                    </a:lnTo>
                    <a:lnTo>
                      <a:pt x="1183" y="1806"/>
                    </a:lnTo>
                    <a:lnTo>
                      <a:pt x="1266" y="1742"/>
                    </a:lnTo>
                    <a:lnTo>
                      <a:pt x="1343" y="1681"/>
                    </a:lnTo>
                    <a:lnTo>
                      <a:pt x="1411" y="1623"/>
                    </a:lnTo>
                    <a:lnTo>
                      <a:pt x="1469" y="1564"/>
                    </a:lnTo>
                    <a:lnTo>
                      <a:pt x="1523" y="1496"/>
                    </a:lnTo>
                    <a:lnTo>
                      <a:pt x="1566" y="1430"/>
                    </a:lnTo>
                    <a:lnTo>
                      <a:pt x="1604" y="1351"/>
                    </a:lnTo>
                    <a:lnTo>
                      <a:pt x="1629" y="1255"/>
                    </a:lnTo>
                    <a:lnTo>
                      <a:pt x="1650" y="1148"/>
                    </a:lnTo>
                    <a:lnTo>
                      <a:pt x="1662" y="1024"/>
                    </a:lnTo>
                    <a:lnTo>
                      <a:pt x="1662" y="881"/>
                    </a:lnTo>
                    <a:lnTo>
                      <a:pt x="1721" y="810"/>
                    </a:lnTo>
                    <a:lnTo>
                      <a:pt x="1822" y="658"/>
                    </a:lnTo>
                    <a:lnTo>
                      <a:pt x="1969" y="419"/>
                    </a:lnTo>
                    <a:lnTo>
                      <a:pt x="1964" y="427"/>
                    </a:lnTo>
                    <a:lnTo>
                      <a:pt x="2045" y="315"/>
                    </a:lnTo>
                    <a:lnTo>
                      <a:pt x="2114" y="232"/>
                    </a:lnTo>
                    <a:lnTo>
                      <a:pt x="2190" y="160"/>
                    </a:lnTo>
                    <a:lnTo>
                      <a:pt x="2271" y="102"/>
                    </a:lnTo>
                    <a:lnTo>
                      <a:pt x="2373" y="56"/>
                    </a:lnTo>
                    <a:lnTo>
                      <a:pt x="2479" y="28"/>
                    </a:lnTo>
                    <a:lnTo>
                      <a:pt x="2604" y="16"/>
                    </a:lnTo>
                    <a:lnTo>
                      <a:pt x="6749" y="2521"/>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Oval 15" descr="h&amp;a_building_s"/>
            <p:cNvSpPr>
              <a:spLocks noChangeArrowheads="1"/>
            </p:cNvSpPr>
            <p:nvPr/>
          </p:nvSpPr>
          <p:spPr bwMode="auto">
            <a:xfrm>
              <a:off x="3696" y="2540"/>
              <a:ext cx="1008" cy="983"/>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530272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 et seq.</a:t>
            </a:r>
            <a:endParaRPr lang="en-US" dirty="0"/>
          </a:p>
        </p:txBody>
      </p:sp>
      <p:sp>
        <p:nvSpPr>
          <p:cNvPr id="3" name="Content Placeholder 2"/>
          <p:cNvSpPr>
            <a:spLocks noGrp="1"/>
          </p:cNvSpPr>
          <p:nvPr>
            <p:ph idx="1"/>
          </p:nvPr>
        </p:nvSpPr>
        <p:spPr>
          <a:xfrm>
            <a:off x="844760" y="2282938"/>
            <a:ext cx="8596668" cy="4575062"/>
          </a:xfrm>
        </p:spPr>
        <p:txBody>
          <a:bodyPr/>
          <a:lstStyle/>
          <a:p>
            <a:pPr marL="234950" indent="-234950"/>
            <a:r>
              <a:rPr lang="en-US" altLang="en-US" sz="2400" dirty="0"/>
              <a:t>13.1 Scope</a:t>
            </a:r>
          </a:p>
          <a:p>
            <a:pPr marL="234950" indent="-234950">
              <a:spcBef>
                <a:spcPct val="40000"/>
              </a:spcBef>
            </a:pPr>
            <a:r>
              <a:rPr lang="en-US" altLang="en-US" sz="2400" dirty="0"/>
              <a:t>13.2 Definitions</a:t>
            </a:r>
          </a:p>
          <a:p>
            <a:pPr marL="234950" indent="-234950">
              <a:spcBef>
                <a:spcPct val="40000"/>
              </a:spcBef>
            </a:pPr>
            <a:r>
              <a:rPr lang="en-US" altLang="en-US" sz="2400" dirty="0"/>
              <a:t>13.3 Compliance Program</a:t>
            </a:r>
          </a:p>
          <a:p>
            <a:pPr marL="234950" indent="-234950">
              <a:spcBef>
                <a:spcPct val="40000"/>
              </a:spcBef>
            </a:pPr>
            <a:r>
              <a:rPr lang="en-US" altLang="en-US" sz="2400" dirty="0"/>
              <a:t>13.4 Control of Specific Contaminant Sources</a:t>
            </a:r>
          </a:p>
          <a:p>
            <a:pPr marL="234950" indent="-234950">
              <a:spcBef>
                <a:spcPct val="40000"/>
              </a:spcBef>
            </a:pPr>
            <a:r>
              <a:rPr lang="en-US" altLang="en-US" sz="2400" dirty="0"/>
              <a:t>13.5 Air Quality During Renovation &amp; Remodeling</a:t>
            </a:r>
          </a:p>
          <a:p>
            <a:pPr marL="234950" indent="-234950">
              <a:spcBef>
                <a:spcPct val="40000"/>
              </a:spcBef>
            </a:pPr>
            <a:r>
              <a:rPr lang="en-US" altLang="en-US" sz="2400" dirty="0"/>
              <a:t>13.6 Recordkeeping</a:t>
            </a:r>
          </a:p>
          <a:p>
            <a:pPr marL="234950" indent="-234950">
              <a:spcBef>
                <a:spcPct val="40000"/>
              </a:spcBef>
            </a:pPr>
            <a:r>
              <a:rPr lang="en-US" altLang="en-US" sz="2400" dirty="0"/>
              <a:t>13.7 Employer’s Response to Complaints</a:t>
            </a:r>
          </a:p>
          <a:p>
            <a:pPr marL="234950" indent="-234950">
              <a:spcBef>
                <a:spcPct val="40000"/>
              </a:spcBef>
            </a:pPr>
            <a:r>
              <a:rPr lang="en-US" altLang="en-US" sz="2400" dirty="0"/>
              <a:t>13.8 IAQ Compliance Documents</a:t>
            </a:r>
          </a:p>
          <a:p>
            <a:endParaRPr lang="en-US" dirty="0"/>
          </a:p>
        </p:txBody>
      </p:sp>
    </p:spTree>
    <p:extLst>
      <p:ext uri="{BB962C8B-B14F-4D97-AF65-F5344CB8AC3E}">
        <p14:creationId xmlns:p14="http://schemas.microsoft.com/office/powerpoint/2010/main" val="3426424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PEOSH IAQ Standard</a:t>
            </a:r>
            <a:br>
              <a:rPr lang="en-US" altLang="en-US" dirty="0"/>
            </a:br>
            <a:r>
              <a:rPr lang="en-US" altLang="en-US" dirty="0"/>
              <a:t>N.J.A.C. </a:t>
            </a:r>
            <a:r>
              <a:rPr lang="en-US" altLang="en-US" dirty="0">
                <a:solidFill>
                  <a:srgbClr val="92D050"/>
                </a:solidFill>
              </a:rPr>
              <a:t>12:100-13.1</a:t>
            </a:r>
            <a:endParaRPr lang="en-US" dirty="0">
              <a:solidFill>
                <a:srgbClr val="92D050"/>
              </a:solidFill>
            </a:endParaRPr>
          </a:p>
        </p:txBody>
      </p:sp>
      <p:sp>
        <p:nvSpPr>
          <p:cNvPr id="6" name="Content Placeholder 5"/>
          <p:cNvSpPr>
            <a:spLocks noGrp="1"/>
          </p:cNvSpPr>
          <p:nvPr>
            <p:ph idx="1"/>
          </p:nvPr>
        </p:nvSpPr>
        <p:spPr>
          <a:xfrm>
            <a:off x="574303" y="2753018"/>
            <a:ext cx="8596668" cy="3880773"/>
          </a:xfrm>
        </p:spPr>
        <p:txBody>
          <a:bodyPr/>
          <a:lstStyle/>
          <a:p>
            <a:pPr>
              <a:buFont typeface="Wingdings" panose="05000000000000000000" pitchFamily="2" charset="2"/>
              <a:buNone/>
            </a:pPr>
            <a:r>
              <a:rPr lang="en-US" altLang="en-US" sz="2800" dirty="0">
                <a:solidFill>
                  <a:srgbClr val="92D050"/>
                </a:solidFill>
              </a:rPr>
              <a:t>Scope</a:t>
            </a:r>
            <a:r>
              <a:rPr lang="en-US" altLang="en-US" sz="2800" dirty="0" smtClean="0">
                <a:solidFill>
                  <a:srgbClr val="92D050"/>
                </a:solidFill>
              </a:rPr>
              <a:t>:</a:t>
            </a:r>
            <a:endParaRPr lang="en-US" altLang="en-US" sz="2800" dirty="0">
              <a:solidFill>
                <a:srgbClr val="92D050"/>
              </a:solidFill>
            </a:endParaRPr>
          </a:p>
          <a:p>
            <a:pPr>
              <a:buFont typeface="Wingdings" panose="05000000000000000000" pitchFamily="2" charset="2"/>
              <a:buNone/>
            </a:pPr>
            <a:r>
              <a:rPr lang="en-US" altLang="en-US" sz="2800" dirty="0"/>
              <a:t>	This subchapter shall apply to matters relating to indoor air quality in </a:t>
            </a:r>
            <a:r>
              <a:rPr lang="en-US" altLang="en-US" sz="2800" b="1" dirty="0"/>
              <a:t>buildings</a:t>
            </a:r>
            <a:r>
              <a:rPr lang="en-US" altLang="en-US" sz="2800" dirty="0"/>
              <a:t> occupied by</a:t>
            </a:r>
            <a:r>
              <a:rPr lang="en-US" altLang="en-US" sz="2800" dirty="0">
                <a:solidFill>
                  <a:schemeClr val="accent1"/>
                </a:solidFill>
              </a:rPr>
              <a:t> </a:t>
            </a:r>
            <a:r>
              <a:rPr lang="en-US" altLang="en-US" sz="2800" b="1" dirty="0">
                <a:solidFill>
                  <a:schemeClr val="accent1"/>
                </a:solidFill>
              </a:rPr>
              <a:t>public employees</a:t>
            </a:r>
            <a:r>
              <a:rPr lang="en-US" altLang="en-US" sz="2800" dirty="0">
                <a:solidFill>
                  <a:schemeClr val="accent1"/>
                </a:solidFill>
              </a:rPr>
              <a:t> </a:t>
            </a:r>
            <a:r>
              <a:rPr lang="en-US" altLang="en-US" sz="2800" dirty="0"/>
              <a:t>during </a:t>
            </a:r>
            <a:r>
              <a:rPr lang="en-US" altLang="en-US" sz="2800" b="1" dirty="0">
                <a:solidFill>
                  <a:schemeClr val="accent1"/>
                </a:solidFill>
              </a:rPr>
              <a:t>regular work hours</a:t>
            </a:r>
            <a:r>
              <a:rPr lang="en-US" altLang="en-US" sz="2800" dirty="0">
                <a:solidFill>
                  <a:schemeClr val="tx1"/>
                </a:solidFill>
              </a:rPr>
              <a:t>.</a:t>
            </a:r>
          </a:p>
          <a:p>
            <a:endParaRPr lang="en-US" dirty="0"/>
          </a:p>
        </p:txBody>
      </p:sp>
    </p:spTree>
    <p:extLst>
      <p:ext uri="{BB962C8B-B14F-4D97-AF65-F5344CB8AC3E}">
        <p14:creationId xmlns:p14="http://schemas.microsoft.com/office/powerpoint/2010/main" val="868397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12:100-13.2</a:t>
            </a:r>
            <a:endParaRPr lang="en-US" dirty="0"/>
          </a:p>
        </p:txBody>
      </p:sp>
      <p:sp>
        <p:nvSpPr>
          <p:cNvPr id="3" name="Content Placeholder 2"/>
          <p:cNvSpPr>
            <a:spLocks noGrp="1"/>
          </p:cNvSpPr>
          <p:nvPr>
            <p:ph idx="1"/>
          </p:nvPr>
        </p:nvSpPr>
        <p:spPr>
          <a:xfrm>
            <a:off x="677334" y="2160589"/>
            <a:ext cx="8596668" cy="4497788"/>
          </a:xfrm>
        </p:spPr>
        <p:txBody>
          <a:bodyPr/>
          <a:lstStyle/>
          <a:p>
            <a:pPr eaLnBrk="0" hangingPunct="0">
              <a:lnSpc>
                <a:spcPct val="90000"/>
              </a:lnSpc>
              <a:spcBef>
                <a:spcPct val="0"/>
              </a:spcBef>
              <a:buClrTx/>
              <a:buSzTx/>
              <a:buFontTx/>
              <a:buNone/>
            </a:pPr>
            <a:r>
              <a:rPr lang="en-US" altLang="en-US" sz="2400" dirty="0">
                <a:solidFill>
                  <a:schemeClr val="accent1"/>
                </a:solidFill>
              </a:rPr>
              <a:t>Definitions (selected):</a:t>
            </a:r>
          </a:p>
          <a:p>
            <a:pPr>
              <a:lnSpc>
                <a:spcPct val="90000"/>
              </a:lnSpc>
              <a:spcBef>
                <a:spcPct val="40000"/>
              </a:spcBef>
            </a:pPr>
            <a:r>
              <a:rPr lang="en-US" altLang="en-US" sz="2400" b="1" dirty="0">
                <a:solidFill>
                  <a:schemeClr val="accent1"/>
                </a:solidFill>
              </a:rPr>
              <a:t>"Designated person"</a:t>
            </a:r>
            <a:r>
              <a:rPr lang="en-US" altLang="en-US" sz="2400" dirty="0">
                <a:solidFill>
                  <a:schemeClr val="accent1"/>
                </a:solidFill>
              </a:rPr>
              <a:t> </a:t>
            </a:r>
            <a:r>
              <a:rPr lang="en-US" altLang="en-US" sz="2400" dirty="0"/>
              <a:t>means a person who has been given the responsibility by the employer to take necessary measures to assure compliance with this subchapter.</a:t>
            </a:r>
          </a:p>
          <a:p>
            <a:pPr>
              <a:lnSpc>
                <a:spcPct val="90000"/>
              </a:lnSpc>
              <a:buFont typeface="Wingdings" panose="05000000000000000000" pitchFamily="2" charset="2"/>
              <a:buNone/>
            </a:pPr>
            <a:endParaRPr lang="en-US" altLang="en-US" sz="2400" dirty="0"/>
          </a:p>
          <a:p>
            <a:pPr>
              <a:lnSpc>
                <a:spcPct val="90000"/>
              </a:lnSpc>
            </a:pPr>
            <a:r>
              <a:rPr lang="en-US" altLang="en-US" sz="2400" b="1" dirty="0">
                <a:solidFill>
                  <a:schemeClr val="accent1"/>
                </a:solidFill>
              </a:rPr>
              <a:t>"Office building"</a:t>
            </a:r>
            <a:r>
              <a:rPr lang="en-US" altLang="en-US" sz="2400" dirty="0">
                <a:solidFill>
                  <a:schemeClr val="accent1"/>
                </a:solidFill>
              </a:rPr>
              <a:t> </a:t>
            </a:r>
            <a:r>
              <a:rPr lang="en-US" altLang="en-US" sz="2400" dirty="0"/>
              <a:t>means a building in which administrative, clerical or educational activities are conducted. Examples of facilities and/or operations, which are not office buildings, include repair shops, garages, print shops and warehouses. </a:t>
            </a:r>
          </a:p>
          <a:p>
            <a:endParaRPr lang="en-US" dirty="0"/>
          </a:p>
        </p:txBody>
      </p:sp>
    </p:spTree>
    <p:extLst>
      <p:ext uri="{BB962C8B-B14F-4D97-AF65-F5344CB8AC3E}">
        <p14:creationId xmlns:p14="http://schemas.microsoft.com/office/powerpoint/2010/main" val="3581365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12:100-13.2</a:t>
            </a:r>
            <a:endParaRPr lang="en-US" dirty="0"/>
          </a:p>
        </p:txBody>
      </p:sp>
      <p:sp>
        <p:nvSpPr>
          <p:cNvPr id="3" name="Content Placeholder 2"/>
          <p:cNvSpPr>
            <a:spLocks noGrp="1"/>
          </p:cNvSpPr>
          <p:nvPr>
            <p:ph idx="1"/>
          </p:nvPr>
        </p:nvSpPr>
        <p:spPr>
          <a:xfrm>
            <a:off x="677334" y="2160589"/>
            <a:ext cx="8596668" cy="4587941"/>
          </a:xfrm>
        </p:spPr>
        <p:txBody>
          <a:bodyPr/>
          <a:lstStyle/>
          <a:p>
            <a:pPr eaLnBrk="0" hangingPunct="0">
              <a:lnSpc>
                <a:spcPct val="90000"/>
              </a:lnSpc>
              <a:spcBef>
                <a:spcPct val="0"/>
              </a:spcBef>
              <a:buClrTx/>
              <a:buSzTx/>
              <a:buFontTx/>
              <a:buNone/>
            </a:pPr>
            <a:r>
              <a:rPr lang="en-US" altLang="en-US" sz="2400" dirty="0">
                <a:solidFill>
                  <a:schemeClr val="accent1"/>
                </a:solidFill>
              </a:rPr>
              <a:t>Definitions (selected):</a:t>
            </a:r>
            <a:endParaRPr lang="en-US" altLang="en-US" sz="2400" b="1" dirty="0">
              <a:solidFill>
                <a:schemeClr val="accent1"/>
              </a:solidFill>
            </a:endParaRPr>
          </a:p>
          <a:p>
            <a:pPr>
              <a:lnSpc>
                <a:spcPct val="90000"/>
              </a:lnSpc>
              <a:spcBef>
                <a:spcPct val="40000"/>
              </a:spcBef>
            </a:pPr>
            <a:r>
              <a:rPr lang="en-US" altLang="en-US" sz="2000" b="1" dirty="0" smtClean="0">
                <a:solidFill>
                  <a:schemeClr val="accent1"/>
                </a:solidFill>
              </a:rPr>
              <a:t>“HVAC </a:t>
            </a:r>
            <a:r>
              <a:rPr lang="en-US" altLang="en-US" sz="2000" b="1" dirty="0">
                <a:solidFill>
                  <a:schemeClr val="accent1"/>
                </a:solidFill>
              </a:rPr>
              <a:t>system"</a:t>
            </a:r>
            <a:r>
              <a:rPr lang="en-US" altLang="en-US" sz="2000" dirty="0">
                <a:solidFill>
                  <a:schemeClr val="accent1"/>
                </a:solidFill>
              </a:rPr>
              <a:t> </a:t>
            </a:r>
            <a:r>
              <a:rPr lang="en-US" altLang="en-US" sz="2000" dirty="0"/>
              <a:t>means the collective components of the heating, ventilation and air-conditioning system including, but not limited to, filters and frames, cooling coil condensate drip pans and drainage piping, outside air dampers and actuators, humidifiers, air distribution ductwork, automatic temperature controls, and cooling towers. </a:t>
            </a:r>
          </a:p>
          <a:p>
            <a:pPr>
              <a:lnSpc>
                <a:spcPct val="90000"/>
              </a:lnSpc>
              <a:buFont typeface="Wingdings" panose="05000000000000000000" pitchFamily="2" charset="2"/>
              <a:buNone/>
            </a:pPr>
            <a:endParaRPr lang="en-US" altLang="en-US" sz="2000" dirty="0"/>
          </a:p>
          <a:p>
            <a:pPr>
              <a:lnSpc>
                <a:spcPct val="90000"/>
              </a:lnSpc>
            </a:pPr>
            <a:r>
              <a:rPr lang="en-US" altLang="en-US" sz="2000" b="1" dirty="0">
                <a:solidFill>
                  <a:schemeClr val="accent1"/>
                </a:solidFill>
              </a:rPr>
              <a:t>"Renovation and remodeling"</a:t>
            </a:r>
            <a:r>
              <a:rPr lang="en-US" altLang="en-US" sz="2000" dirty="0">
                <a:solidFill>
                  <a:schemeClr val="accent1"/>
                </a:solidFill>
              </a:rPr>
              <a:t> </a:t>
            </a:r>
            <a:r>
              <a:rPr lang="en-US" altLang="en-US" sz="2000" dirty="0"/>
              <a:t>means building modification involving activities that include but are not limited to: removal or replacement of walls, roofing, ceilings, floors, carpet, and components such as moldings, cabinets, doors, and windows; painting; decorating; demolition; surface refinishing; and removal or cleaning of ventilation ducts. </a:t>
            </a:r>
          </a:p>
        </p:txBody>
      </p:sp>
    </p:spTree>
    <p:extLst>
      <p:ext uri="{BB962C8B-B14F-4D97-AF65-F5344CB8AC3E}">
        <p14:creationId xmlns:p14="http://schemas.microsoft.com/office/powerpoint/2010/main" val="1191003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p:txBody>
          <a:bodyPr>
            <a:normAutofit/>
          </a:bodyPr>
          <a:lstStyle/>
          <a:p>
            <a:r>
              <a:rPr lang="en-US" sz="2800" dirty="0" smtClean="0"/>
              <a:t>“In the construction of buildings, whether for public purposes or as dwellings, care should be taken to provide good ventilation and plenty of sunlight….schoolrooms are often faulty in this respect. Neglect of proper ventilation is responsible for much of the drowsiness and dullness that….make teacher’s work toilsome and ineffective.”</a:t>
            </a:r>
            <a:endParaRPr lang="en-US" sz="2800" dirty="0"/>
          </a:p>
        </p:txBody>
      </p:sp>
    </p:spTree>
    <p:extLst>
      <p:ext uri="{BB962C8B-B14F-4D97-AF65-F5344CB8AC3E}">
        <p14:creationId xmlns:p14="http://schemas.microsoft.com/office/powerpoint/2010/main" val="2767254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12:100-13.3</a:t>
            </a:r>
            <a:endParaRPr lang="en-US" dirty="0"/>
          </a:p>
        </p:txBody>
      </p:sp>
      <p:sp>
        <p:nvSpPr>
          <p:cNvPr id="3" name="Content Placeholder 2"/>
          <p:cNvSpPr>
            <a:spLocks noGrp="1"/>
          </p:cNvSpPr>
          <p:nvPr>
            <p:ph idx="1"/>
          </p:nvPr>
        </p:nvSpPr>
        <p:spPr>
          <a:xfrm>
            <a:off x="574303" y="2534077"/>
            <a:ext cx="8596668" cy="4214453"/>
          </a:xfrm>
        </p:spPr>
        <p:txBody>
          <a:bodyPr>
            <a:normAutofit/>
          </a:bodyPr>
          <a:lstStyle/>
          <a:p>
            <a:pPr>
              <a:lnSpc>
                <a:spcPct val="90000"/>
              </a:lnSpc>
            </a:pPr>
            <a:r>
              <a:rPr lang="en-US" altLang="en-US" sz="2800" dirty="0">
                <a:solidFill>
                  <a:schemeClr val="accent1"/>
                </a:solidFill>
              </a:rPr>
              <a:t>Compliance </a:t>
            </a:r>
            <a:r>
              <a:rPr lang="en-US" altLang="en-US" sz="2800" dirty="0" smtClean="0">
                <a:solidFill>
                  <a:schemeClr val="accent1"/>
                </a:solidFill>
              </a:rPr>
              <a:t>Program:</a:t>
            </a:r>
            <a:endParaRPr lang="en-US" altLang="en-US" sz="2800" dirty="0">
              <a:solidFill>
                <a:schemeClr val="accent1"/>
              </a:solidFill>
            </a:endParaRPr>
          </a:p>
          <a:p>
            <a:pPr lvl="1">
              <a:lnSpc>
                <a:spcPct val="90000"/>
              </a:lnSpc>
              <a:spcBef>
                <a:spcPct val="50000"/>
              </a:spcBef>
            </a:pPr>
            <a:r>
              <a:rPr lang="en-US" altLang="en-US" sz="2800" dirty="0" smtClean="0"/>
              <a:t>Employer shall identify and train a “Designated Person”</a:t>
            </a:r>
          </a:p>
          <a:p>
            <a:pPr lvl="2">
              <a:lnSpc>
                <a:spcPct val="90000"/>
              </a:lnSpc>
              <a:spcBef>
                <a:spcPct val="50000"/>
              </a:spcBef>
            </a:pPr>
            <a:r>
              <a:rPr lang="en-US" altLang="en-US" sz="2800" dirty="0" smtClean="0"/>
              <a:t> A person given the responsibility (and authority) by the employer to take measures to assure compliance</a:t>
            </a:r>
          </a:p>
        </p:txBody>
      </p:sp>
    </p:spTree>
    <p:extLst>
      <p:ext uri="{BB962C8B-B14F-4D97-AF65-F5344CB8AC3E}">
        <p14:creationId xmlns:p14="http://schemas.microsoft.com/office/powerpoint/2010/main" val="1841502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12:100-13.3</a:t>
            </a:r>
            <a:endParaRPr lang="en-US" dirty="0"/>
          </a:p>
        </p:txBody>
      </p:sp>
      <p:sp>
        <p:nvSpPr>
          <p:cNvPr id="3" name="Content Placeholder 2"/>
          <p:cNvSpPr>
            <a:spLocks noGrp="1"/>
          </p:cNvSpPr>
          <p:nvPr>
            <p:ph idx="1"/>
          </p:nvPr>
        </p:nvSpPr>
        <p:spPr>
          <a:xfrm>
            <a:off x="677334" y="2160589"/>
            <a:ext cx="8596668" cy="4510667"/>
          </a:xfrm>
        </p:spPr>
        <p:txBody>
          <a:bodyPr>
            <a:normAutofit/>
          </a:bodyPr>
          <a:lstStyle/>
          <a:p>
            <a:pPr>
              <a:lnSpc>
                <a:spcPct val="90000"/>
              </a:lnSpc>
            </a:pPr>
            <a:r>
              <a:rPr lang="en-US" altLang="en-US" sz="2400" dirty="0">
                <a:solidFill>
                  <a:schemeClr val="accent1"/>
                </a:solidFill>
              </a:rPr>
              <a:t>Compliance </a:t>
            </a:r>
            <a:r>
              <a:rPr lang="en-US" altLang="en-US" sz="2400" dirty="0" smtClean="0">
                <a:solidFill>
                  <a:schemeClr val="accent1"/>
                </a:solidFill>
              </a:rPr>
              <a:t>Program:</a:t>
            </a:r>
            <a:endParaRPr lang="en-US" altLang="en-US" sz="2400" dirty="0">
              <a:solidFill>
                <a:schemeClr val="accent1"/>
              </a:solidFill>
            </a:endParaRPr>
          </a:p>
          <a:p>
            <a:pPr lvl="1">
              <a:lnSpc>
                <a:spcPct val="90000"/>
              </a:lnSpc>
              <a:spcBef>
                <a:spcPct val="50000"/>
              </a:spcBef>
            </a:pPr>
            <a:r>
              <a:rPr lang="en-US" altLang="en-US" sz="2400" dirty="0" smtClean="0"/>
              <a:t>Employer’s </a:t>
            </a:r>
            <a:r>
              <a:rPr lang="en-US" altLang="en-US" sz="2400" b="1" dirty="0">
                <a:solidFill>
                  <a:schemeClr val="accent1"/>
                </a:solidFill>
              </a:rPr>
              <a:t>designated person</a:t>
            </a:r>
            <a:r>
              <a:rPr lang="en-US" altLang="en-US" sz="2400" dirty="0">
                <a:solidFill>
                  <a:schemeClr val="accent1"/>
                </a:solidFill>
              </a:rPr>
              <a:t> </a:t>
            </a:r>
            <a:r>
              <a:rPr lang="en-US" altLang="en-US" sz="2400" dirty="0"/>
              <a:t>shall:</a:t>
            </a:r>
          </a:p>
          <a:p>
            <a:pPr marL="1260475" lvl="2" indent="-346075">
              <a:lnSpc>
                <a:spcPct val="90000"/>
              </a:lnSpc>
              <a:spcBef>
                <a:spcPct val="50000"/>
              </a:spcBef>
            </a:pPr>
            <a:r>
              <a:rPr lang="en-US" altLang="en-US" sz="2400" dirty="0"/>
              <a:t>Establish and follow a preventative maintenance schedule</a:t>
            </a:r>
          </a:p>
          <a:p>
            <a:pPr marL="1260475" lvl="2" indent="-346075">
              <a:lnSpc>
                <a:spcPct val="90000"/>
              </a:lnSpc>
              <a:spcBef>
                <a:spcPct val="50000"/>
              </a:spcBef>
            </a:pPr>
            <a:r>
              <a:rPr lang="en-US" altLang="en-US" sz="2400" dirty="0"/>
              <a:t>Ensure that damaged or inoperable components are replaced or repaired </a:t>
            </a:r>
            <a:r>
              <a:rPr lang="en-US" altLang="en-US" sz="2400" dirty="0" smtClean="0"/>
              <a:t>promptly</a:t>
            </a:r>
            <a:endParaRPr lang="en-US" altLang="en-US" sz="2400" dirty="0"/>
          </a:p>
          <a:p>
            <a:pPr marL="1260475" lvl="2" indent="-346075">
              <a:lnSpc>
                <a:spcPct val="90000"/>
              </a:lnSpc>
              <a:spcBef>
                <a:spcPct val="50000"/>
              </a:spcBef>
            </a:pPr>
            <a:r>
              <a:rPr lang="en-US" altLang="en-US" sz="2400" dirty="0"/>
              <a:t>Implement the use of general or local exhaust ventilation</a:t>
            </a:r>
          </a:p>
          <a:p>
            <a:pPr marL="1260475" lvl="2" indent="-346075">
              <a:lnSpc>
                <a:spcPct val="90000"/>
              </a:lnSpc>
              <a:spcBef>
                <a:spcPct val="50000"/>
              </a:spcBef>
            </a:pPr>
            <a:r>
              <a:rPr lang="en-US" altLang="en-US" sz="2400" dirty="0"/>
              <a:t>Check the HVAC system when carbon dioxide levels exceed 1,000 ppm</a:t>
            </a:r>
          </a:p>
          <a:p>
            <a:endParaRPr lang="en-US" dirty="0"/>
          </a:p>
        </p:txBody>
      </p:sp>
    </p:spTree>
    <p:extLst>
      <p:ext uri="{BB962C8B-B14F-4D97-AF65-F5344CB8AC3E}">
        <p14:creationId xmlns:p14="http://schemas.microsoft.com/office/powerpoint/2010/main" val="2548911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12:100-13.3</a:t>
            </a:r>
            <a:endParaRPr lang="en-US" dirty="0"/>
          </a:p>
        </p:txBody>
      </p:sp>
      <p:sp>
        <p:nvSpPr>
          <p:cNvPr id="3" name="Content Placeholder 2"/>
          <p:cNvSpPr>
            <a:spLocks noGrp="1"/>
          </p:cNvSpPr>
          <p:nvPr>
            <p:ph idx="1"/>
          </p:nvPr>
        </p:nvSpPr>
        <p:spPr>
          <a:xfrm>
            <a:off x="677334" y="2160589"/>
            <a:ext cx="8596668" cy="4484910"/>
          </a:xfrm>
        </p:spPr>
        <p:txBody>
          <a:bodyPr>
            <a:normAutofit lnSpcReduction="10000"/>
          </a:bodyPr>
          <a:lstStyle/>
          <a:p>
            <a:pPr>
              <a:lnSpc>
                <a:spcPct val="90000"/>
              </a:lnSpc>
            </a:pPr>
            <a:r>
              <a:rPr lang="en-US" altLang="en-US" sz="2400" dirty="0">
                <a:solidFill>
                  <a:schemeClr val="accent1"/>
                </a:solidFill>
              </a:rPr>
              <a:t>Compliance Program</a:t>
            </a:r>
          </a:p>
          <a:p>
            <a:pPr marL="692150" lvl="1" indent="-234950">
              <a:lnSpc>
                <a:spcPct val="90000"/>
              </a:lnSpc>
            </a:pPr>
            <a:r>
              <a:rPr lang="en-US" altLang="en-US" sz="2400" dirty="0"/>
              <a:t>Employer’s </a:t>
            </a:r>
            <a:r>
              <a:rPr lang="en-US" altLang="en-US" sz="2400" b="1" dirty="0">
                <a:solidFill>
                  <a:schemeClr val="accent1"/>
                </a:solidFill>
              </a:rPr>
              <a:t>designated person</a:t>
            </a:r>
            <a:r>
              <a:rPr lang="en-US" altLang="en-US" sz="2400" dirty="0">
                <a:solidFill>
                  <a:schemeClr val="accent1"/>
                </a:solidFill>
              </a:rPr>
              <a:t> </a:t>
            </a:r>
            <a:r>
              <a:rPr lang="en-US" altLang="en-US" sz="2400" dirty="0"/>
              <a:t>shall:</a:t>
            </a:r>
          </a:p>
          <a:p>
            <a:pPr marL="1149350" lvl="2" indent="-290513">
              <a:lnSpc>
                <a:spcPct val="90000"/>
              </a:lnSpc>
              <a:spcBef>
                <a:spcPct val="30000"/>
              </a:spcBef>
            </a:pPr>
            <a:r>
              <a:rPr lang="en-US" altLang="en-US" sz="2400" dirty="0"/>
              <a:t>Check HVAC system if temperature range is outside 68</a:t>
            </a:r>
            <a:r>
              <a:rPr lang="en-US" altLang="en-US" sz="2400" dirty="0">
                <a:cs typeface="Arial" panose="020B0604020202020204" pitchFamily="34" charset="0"/>
              </a:rPr>
              <a:t>°F</a:t>
            </a:r>
            <a:r>
              <a:rPr lang="en-US" altLang="en-US" sz="2400" dirty="0"/>
              <a:t>-79</a:t>
            </a:r>
            <a:r>
              <a:rPr lang="en-US" altLang="en-US" sz="2400" dirty="0">
                <a:cs typeface="Arial" panose="020B0604020202020204" pitchFamily="34" charset="0"/>
              </a:rPr>
              <a:t>°F</a:t>
            </a:r>
            <a:endParaRPr lang="en-US" altLang="en-US" sz="2400" dirty="0"/>
          </a:p>
          <a:p>
            <a:pPr marL="1149350" lvl="2" indent="-290513">
              <a:lnSpc>
                <a:spcPct val="90000"/>
              </a:lnSpc>
              <a:spcBef>
                <a:spcPct val="30000"/>
              </a:spcBef>
            </a:pPr>
            <a:r>
              <a:rPr lang="en-US" altLang="en-US" sz="2400" dirty="0"/>
              <a:t>Prevent contamination of fresh air supply</a:t>
            </a:r>
          </a:p>
          <a:p>
            <a:pPr marL="1149350" lvl="2" indent="-290513">
              <a:lnSpc>
                <a:spcPct val="90000"/>
              </a:lnSpc>
              <a:spcBef>
                <a:spcPct val="30000"/>
              </a:spcBef>
            </a:pPr>
            <a:r>
              <a:rPr lang="en-US" altLang="en-US" sz="2400" dirty="0" smtClean="0"/>
              <a:t>Check that </a:t>
            </a:r>
            <a:r>
              <a:rPr lang="en-US" altLang="en-US" sz="2400" dirty="0"/>
              <a:t>natural ventilation portals are </a:t>
            </a:r>
            <a:r>
              <a:rPr lang="en-US" altLang="en-US" sz="2400" dirty="0" smtClean="0"/>
              <a:t>maintained</a:t>
            </a:r>
          </a:p>
          <a:p>
            <a:pPr marL="1149350" lvl="2" indent="-290513">
              <a:lnSpc>
                <a:spcPct val="90000"/>
              </a:lnSpc>
              <a:spcBef>
                <a:spcPct val="30000"/>
              </a:spcBef>
            </a:pPr>
            <a:r>
              <a:rPr lang="en-US" altLang="en-US" sz="2400" dirty="0">
                <a:solidFill>
                  <a:schemeClr val="accent1"/>
                </a:solidFill>
              </a:rPr>
              <a:t>Promptly investigate all employee  concerns/complaints about </a:t>
            </a:r>
            <a:r>
              <a:rPr lang="en-US" altLang="en-US" sz="2400" dirty="0" smtClean="0">
                <a:solidFill>
                  <a:schemeClr val="accent1"/>
                </a:solidFill>
              </a:rPr>
              <a:t>IAQ</a:t>
            </a:r>
            <a:endParaRPr lang="en-US" altLang="en-US" sz="2400" dirty="0"/>
          </a:p>
          <a:p>
            <a:pPr marL="1149350" lvl="2" indent="-290513">
              <a:lnSpc>
                <a:spcPct val="90000"/>
              </a:lnSpc>
              <a:spcBef>
                <a:spcPct val="30000"/>
              </a:spcBef>
            </a:pPr>
            <a:r>
              <a:rPr lang="en-US" altLang="en-US" sz="2400" dirty="0" smtClean="0"/>
              <a:t>Prepare </a:t>
            </a:r>
            <a:r>
              <a:rPr lang="en-US" altLang="en-US" sz="2400" dirty="0"/>
              <a:t>written plan (</a:t>
            </a:r>
            <a:r>
              <a:rPr lang="en-US" altLang="en-US" sz="2400" dirty="0" smtClean="0"/>
              <a:t>including </a:t>
            </a:r>
            <a:r>
              <a:rPr lang="en-US" altLang="en-US" sz="2400" dirty="0"/>
              <a:t>required components)</a:t>
            </a:r>
          </a:p>
          <a:p>
            <a:pPr marL="1149350" lvl="2" indent="-290513">
              <a:lnSpc>
                <a:spcPct val="90000"/>
              </a:lnSpc>
              <a:spcBef>
                <a:spcPct val="30000"/>
              </a:spcBef>
            </a:pPr>
            <a:r>
              <a:rPr lang="en-US" altLang="en-US" sz="2400" dirty="0"/>
              <a:t>Review and update written plan annually</a:t>
            </a:r>
          </a:p>
          <a:p>
            <a:endParaRPr lang="en-US" dirty="0"/>
          </a:p>
        </p:txBody>
      </p:sp>
    </p:spTree>
    <p:extLst>
      <p:ext uri="{BB962C8B-B14F-4D97-AF65-F5344CB8AC3E}">
        <p14:creationId xmlns:p14="http://schemas.microsoft.com/office/powerpoint/2010/main" val="13302929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12:100-13.4</a:t>
            </a:r>
            <a:endParaRPr lang="en-US" dirty="0"/>
          </a:p>
        </p:txBody>
      </p:sp>
      <p:sp>
        <p:nvSpPr>
          <p:cNvPr id="3" name="Content Placeholder 2"/>
          <p:cNvSpPr>
            <a:spLocks noGrp="1"/>
          </p:cNvSpPr>
          <p:nvPr>
            <p:ph idx="1"/>
          </p:nvPr>
        </p:nvSpPr>
        <p:spPr>
          <a:xfrm>
            <a:off x="677334" y="2160589"/>
            <a:ext cx="8596668" cy="4446273"/>
          </a:xfrm>
        </p:spPr>
        <p:txBody>
          <a:bodyPr>
            <a:normAutofit/>
          </a:bodyPr>
          <a:lstStyle/>
          <a:p>
            <a:r>
              <a:rPr lang="en-US" altLang="en-US" sz="2800" dirty="0">
                <a:solidFill>
                  <a:schemeClr val="accent1"/>
                </a:solidFill>
              </a:rPr>
              <a:t>Control Specific Indoor Contaminants</a:t>
            </a:r>
          </a:p>
          <a:p>
            <a:pPr lvl="1"/>
            <a:r>
              <a:rPr lang="en-US" altLang="en-US" sz="2800" dirty="0"/>
              <a:t>Microbial Contaminants</a:t>
            </a:r>
          </a:p>
          <a:p>
            <a:pPr marL="1260475" lvl="2" indent="-346075">
              <a:spcBef>
                <a:spcPct val="50000"/>
              </a:spcBef>
            </a:pPr>
            <a:r>
              <a:rPr lang="en-US" altLang="en-US" sz="2800" dirty="0"/>
              <a:t>Promptly repair water intrusion that can promote </a:t>
            </a:r>
            <a:r>
              <a:rPr lang="en-US" altLang="en-US" sz="2800" dirty="0" smtClean="0"/>
              <a:t>biological growth</a:t>
            </a:r>
            <a:endParaRPr lang="en-US" altLang="en-US" sz="2800" dirty="0"/>
          </a:p>
          <a:p>
            <a:pPr marL="1260475" lvl="2" indent="-346075">
              <a:spcBef>
                <a:spcPct val="50000"/>
              </a:spcBef>
            </a:pPr>
            <a:r>
              <a:rPr lang="en-US" altLang="en-US" sz="2800" dirty="0"/>
              <a:t>Remediate damp/wet material by drying or removal </a:t>
            </a:r>
            <a:r>
              <a:rPr lang="en-US" altLang="en-US" sz="2800" dirty="0">
                <a:solidFill>
                  <a:schemeClr val="accent1"/>
                </a:solidFill>
              </a:rPr>
              <a:t>within 48hrs of discovery </a:t>
            </a:r>
            <a:r>
              <a:rPr lang="en-US" altLang="en-US" sz="2800" dirty="0"/>
              <a:t>and continue until water intrusion is eliminated</a:t>
            </a:r>
          </a:p>
          <a:p>
            <a:pPr marL="1260475" lvl="2" indent="-346075">
              <a:spcBef>
                <a:spcPct val="50000"/>
              </a:spcBef>
            </a:pPr>
            <a:r>
              <a:rPr lang="en-US" altLang="en-US" sz="2800" dirty="0"/>
              <a:t>Remove visible microbial contamination</a:t>
            </a:r>
          </a:p>
          <a:p>
            <a:endParaRPr lang="en-US" dirty="0"/>
          </a:p>
        </p:txBody>
      </p:sp>
    </p:spTree>
    <p:extLst>
      <p:ext uri="{BB962C8B-B14F-4D97-AF65-F5344CB8AC3E}">
        <p14:creationId xmlns:p14="http://schemas.microsoft.com/office/powerpoint/2010/main" val="2572512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a:t>
            </a:r>
            <a:r>
              <a:rPr lang="en-US" altLang="en-US" dirty="0" smtClean="0"/>
              <a:t>12:100-13.5</a:t>
            </a:r>
            <a:endParaRPr lang="en-US" dirty="0"/>
          </a:p>
        </p:txBody>
      </p:sp>
      <p:sp>
        <p:nvSpPr>
          <p:cNvPr id="3" name="Content Placeholder 2"/>
          <p:cNvSpPr>
            <a:spLocks noGrp="1"/>
          </p:cNvSpPr>
          <p:nvPr>
            <p:ph idx="1"/>
          </p:nvPr>
        </p:nvSpPr>
        <p:spPr>
          <a:xfrm>
            <a:off x="677334" y="2160589"/>
            <a:ext cx="8596668" cy="4472031"/>
          </a:xfrm>
        </p:spPr>
        <p:txBody>
          <a:bodyPr>
            <a:normAutofit/>
          </a:bodyPr>
          <a:lstStyle/>
          <a:p>
            <a:r>
              <a:rPr lang="en-US" altLang="en-US" sz="2800" dirty="0">
                <a:solidFill>
                  <a:schemeClr val="accent1"/>
                </a:solidFill>
              </a:rPr>
              <a:t>Renovation and Remodeling:</a:t>
            </a:r>
          </a:p>
          <a:p>
            <a:pPr lvl="1">
              <a:spcBef>
                <a:spcPct val="50000"/>
              </a:spcBef>
            </a:pPr>
            <a:r>
              <a:rPr lang="en-US" altLang="en-US" sz="2400" dirty="0"/>
              <a:t>Evaluate chemical hazards</a:t>
            </a:r>
          </a:p>
          <a:p>
            <a:pPr lvl="1">
              <a:spcBef>
                <a:spcPct val="50000"/>
              </a:spcBef>
            </a:pPr>
            <a:r>
              <a:rPr lang="en-US" altLang="en-US" sz="2400" dirty="0"/>
              <a:t>Notify employees 24 hours prior to any construction</a:t>
            </a:r>
          </a:p>
          <a:p>
            <a:pPr lvl="1">
              <a:spcBef>
                <a:spcPct val="50000"/>
              </a:spcBef>
            </a:pPr>
            <a:r>
              <a:rPr lang="en-US" altLang="en-US" sz="2400" dirty="0"/>
              <a:t>Utilize local exhaust ventilation</a:t>
            </a:r>
          </a:p>
          <a:p>
            <a:pPr lvl="1">
              <a:spcBef>
                <a:spcPct val="50000"/>
              </a:spcBef>
            </a:pPr>
            <a:r>
              <a:rPr lang="en-US" altLang="en-US" sz="2400" dirty="0"/>
              <a:t>Isolate construction areas (scheduling, physical barriers, pressure differentials)</a:t>
            </a:r>
          </a:p>
          <a:p>
            <a:pPr lvl="1">
              <a:spcBef>
                <a:spcPct val="50000"/>
              </a:spcBef>
            </a:pPr>
            <a:r>
              <a:rPr lang="en-US" altLang="en-US" sz="2400" dirty="0"/>
              <a:t>Construction areas required to be cleaned and aired out as necessary prior to re-occupancy</a:t>
            </a:r>
          </a:p>
          <a:p>
            <a:endParaRPr lang="en-US" dirty="0"/>
          </a:p>
        </p:txBody>
      </p:sp>
    </p:spTree>
    <p:extLst>
      <p:ext uri="{BB962C8B-B14F-4D97-AF65-F5344CB8AC3E}">
        <p14:creationId xmlns:p14="http://schemas.microsoft.com/office/powerpoint/2010/main" val="2947101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12:100-13.6</a:t>
            </a:r>
            <a:endParaRPr lang="en-US" dirty="0"/>
          </a:p>
        </p:txBody>
      </p:sp>
      <p:sp>
        <p:nvSpPr>
          <p:cNvPr id="3" name="Content Placeholder 2"/>
          <p:cNvSpPr>
            <a:spLocks noGrp="1"/>
          </p:cNvSpPr>
          <p:nvPr>
            <p:ph idx="1"/>
          </p:nvPr>
        </p:nvSpPr>
        <p:spPr>
          <a:xfrm>
            <a:off x="677334" y="2263620"/>
            <a:ext cx="8596668" cy="4472031"/>
          </a:xfrm>
        </p:spPr>
        <p:txBody>
          <a:bodyPr>
            <a:normAutofit/>
          </a:bodyPr>
          <a:lstStyle/>
          <a:p>
            <a:r>
              <a:rPr lang="en-US" altLang="en-US" sz="2800" dirty="0">
                <a:solidFill>
                  <a:schemeClr val="accent1"/>
                </a:solidFill>
              </a:rPr>
              <a:t>Recordkeeping</a:t>
            </a:r>
          </a:p>
          <a:p>
            <a:pPr lvl="1"/>
            <a:r>
              <a:rPr lang="en-US" altLang="en-US" sz="2800" dirty="0"/>
              <a:t>Required Records</a:t>
            </a:r>
          </a:p>
          <a:p>
            <a:pPr marL="1316038" lvl="2" indent="-401638">
              <a:spcBef>
                <a:spcPct val="40000"/>
              </a:spcBef>
            </a:pPr>
            <a:r>
              <a:rPr lang="en-US" altLang="en-US" sz="2800" dirty="0"/>
              <a:t>Written IAQ Program</a:t>
            </a:r>
          </a:p>
          <a:p>
            <a:pPr marL="1316038" lvl="2" indent="-401638">
              <a:spcBef>
                <a:spcPct val="40000"/>
              </a:spcBef>
            </a:pPr>
            <a:r>
              <a:rPr lang="en-US" altLang="en-US" sz="2800" dirty="0"/>
              <a:t>Documentation of Designated Person Training</a:t>
            </a:r>
          </a:p>
          <a:p>
            <a:pPr marL="1316038" lvl="2" indent="-401638">
              <a:spcBef>
                <a:spcPct val="40000"/>
              </a:spcBef>
            </a:pPr>
            <a:r>
              <a:rPr lang="en-US" altLang="en-US" sz="2800" dirty="0"/>
              <a:t>Written Preventive Maintenance Program</a:t>
            </a:r>
          </a:p>
          <a:p>
            <a:pPr marL="1316038" lvl="2" indent="-401638">
              <a:spcBef>
                <a:spcPct val="40000"/>
              </a:spcBef>
            </a:pPr>
            <a:r>
              <a:rPr lang="en-US" altLang="en-US" sz="2800" dirty="0"/>
              <a:t>Preventive Maintenance Log</a:t>
            </a:r>
          </a:p>
          <a:p>
            <a:endParaRPr lang="en-US" dirty="0"/>
          </a:p>
        </p:txBody>
      </p:sp>
    </p:spTree>
    <p:extLst>
      <p:ext uri="{BB962C8B-B14F-4D97-AF65-F5344CB8AC3E}">
        <p14:creationId xmlns:p14="http://schemas.microsoft.com/office/powerpoint/2010/main" val="4069941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12:100-13.6</a:t>
            </a:r>
            <a:endParaRPr lang="en-US" dirty="0"/>
          </a:p>
        </p:txBody>
      </p:sp>
      <p:sp>
        <p:nvSpPr>
          <p:cNvPr id="3" name="Content Placeholder 2"/>
          <p:cNvSpPr>
            <a:spLocks noGrp="1"/>
          </p:cNvSpPr>
          <p:nvPr>
            <p:ph idx="1"/>
          </p:nvPr>
        </p:nvSpPr>
        <p:spPr>
          <a:xfrm>
            <a:off x="677334" y="2392409"/>
            <a:ext cx="8596668" cy="4317484"/>
          </a:xfrm>
        </p:spPr>
        <p:txBody>
          <a:bodyPr/>
          <a:lstStyle/>
          <a:p>
            <a:r>
              <a:rPr lang="en-US" altLang="en-US" sz="2800" dirty="0">
                <a:solidFill>
                  <a:schemeClr val="accent1"/>
                </a:solidFill>
              </a:rPr>
              <a:t>Recordkeeping</a:t>
            </a:r>
          </a:p>
          <a:p>
            <a:pPr lvl="1"/>
            <a:r>
              <a:rPr lang="en-US" altLang="en-US" sz="2800" dirty="0"/>
              <a:t>Requirements:</a:t>
            </a:r>
          </a:p>
          <a:p>
            <a:pPr marL="1316038" lvl="2" indent="-401638">
              <a:spcBef>
                <a:spcPct val="50000"/>
              </a:spcBef>
            </a:pPr>
            <a:r>
              <a:rPr lang="en-US" altLang="en-US" sz="2800" dirty="0"/>
              <a:t>Maintained for 3 years</a:t>
            </a:r>
          </a:p>
          <a:p>
            <a:pPr marL="1316038" lvl="2" indent="-401638">
              <a:spcBef>
                <a:spcPct val="50000"/>
              </a:spcBef>
            </a:pPr>
            <a:r>
              <a:rPr lang="en-US" altLang="en-US" sz="2800" dirty="0"/>
              <a:t>Available to employees and representatives </a:t>
            </a:r>
            <a:br>
              <a:rPr lang="en-US" altLang="en-US" sz="2800" dirty="0"/>
            </a:br>
            <a:r>
              <a:rPr lang="en-US" altLang="en-US" sz="2800" dirty="0"/>
              <a:t>for examination and copying ASAP or within </a:t>
            </a:r>
            <a:br>
              <a:rPr lang="en-US" altLang="en-US" sz="2800" dirty="0"/>
            </a:br>
            <a:r>
              <a:rPr lang="en-US" altLang="en-US" sz="2800" dirty="0"/>
              <a:t>10 working days</a:t>
            </a:r>
          </a:p>
          <a:p>
            <a:pPr marL="1316038" lvl="2" indent="-401638">
              <a:spcBef>
                <a:spcPct val="50000"/>
              </a:spcBef>
            </a:pPr>
            <a:r>
              <a:rPr lang="en-US" altLang="en-US" sz="2800" dirty="0"/>
              <a:t>Available immediately during PEOSH inspection</a:t>
            </a:r>
          </a:p>
          <a:p>
            <a:endParaRPr lang="en-US" dirty="0"/>
          </a:p>
        </p:txBody>
      </p:sp>
    </p:spTree>
    <p:extLst>
      <p:ext uri="{BB962C8B-B14F-4D97-AF65-F5344CB8AC3E}">
        <p14:creationId xmlns:p14="http://schemas.microsoft.com/office/powerpoint/2010/main" val="4013861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6525" y="115909"/>
            <a:ext cx="6156101" cy="6632619"/>
          </a:xfrm>
          <a:prstGeom prst="rect">
            <a:avLst/>
          </a:prstGeom>
        </p:spPr>
      </p:pic>
    </p:spTree>
    <p:extLst>
      <p:ext uri="{BB962C8B-B14F-4D97-AF65-F5344CB8AC3E}">
        <p14:creationId xmlns:p14="http://schemas.microsoft.com/office/powerpoint/2010/main" val="502604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12:100-13.7</a:t>
            </a:r>
            <a:endParaRPr lang="en-US" dirty="0"/>
          </a:p>
        </p:txBody>
      </p:sp>
      <p:sp>
        <p:nvSpPr>
          <p:cNvPr id="3" name="Content Placeholder 2"/>
          <p:cNvSpPr>
            <a:spLocks noGrp="1"/>
          </p:cNvSpPr>
          <p:nvPr>
            <p:ph idx="1"/>
          </p:nvPr>
        </p:nvSpPr>
        <p:spPr>
          <a:xfrm>
            <a:off x="677334" y="2167029"/>
            <a:ext cx="8596668" cy="4497788"/>
          </a:xfrm>
        </p:spPr>
        <p:txBody>
          <a:bodyPr>
            <a:normAutofit/>
          </a:bodyPr>
          <a:lstStyle/>
          <a:p>
            <a:r>
              <a:rPr lang="en-US" altLang="en-US" sz="2400" dirty="0">
                <a:solidFill>
                  <a:schemeClr val="accent1"/>
                </a:solidFill>
              </a:rPr>
              <a:t>Employer’s Response to Signed PEOSH </a:t>
            </a:r>
            <a:r>
              <a:rPr lang="en-US" altLang="en-US" sz="2400" dirty="0" smtClean="0">
                <a:solidFill>
                  <a:schemeClr val="accent1"/>
                </a:solidFill>
              </a:rPr>
              <a:t>Complaint:</a:t>
            </a:r>
          </a:p>
          <a:p>
            <a:endParaRPr lang="en-US" altLang="en-US" sz="2400" dirty="0" smtClean="0">
              <a:solidFill>
                <a:schemeClr val="accent1"/>
              </a:solidFill>
            </a:endParaRPr>
          </a:p>
          <a:p>
            <a:r>
              <a:rPr lang="en-US" altLang="en-US" sz="2400" dirty="0" smtClean="0">
                <a:solidFill>
                  <a:schemeClr val="accent1"/>
                </a:solidFill>
              </a:rPr>
              <a:t>PEOSH will send letter to employer for a response:</a:t>
            </a:r>
          </a:p>
          <a:p>
            <a:pPr lvl="1"/>
            <a:r>
              <a:rPr lang="en-US" sz="2400" dirty="0" smtClean="0">
                <a:solidFill>
                  <a:schemeClr val="tx1"/>
                </a:solidFill>
              </a:rPr>
              <a:t>Designated Person will respond within 15 days</a:t>
            </a:r>
          </a:p>
          <a:p>
            <a:pPr lvl="2"/>
            <a:r>
              <a:rPr lang="en-US" sz="2400" dirty="0" smtClean="0">
                <a:solidFill>
                  <a:schemeClr val="tx1"/>
                </a:solidFill>
              </a:rPr>
              <a:t>Provide statement that the complaint is NOT founded and/or</a:t>
            </a:r>
          </a:p>
          <a:p>
            <a:pPr lvl="3"/>
            <a:r>
              <a:rPr lang="en-US" sz="2400" dirty="0" smtClean="0">
                <a:solidFill>
                  <a:schemeClr val="tx1"/>
                </a:solidFill>
              </a:rPr>
              <a:t>Study of Issue initiated and completion date</a:t>
            </a:r>
          </a:p>
          <a:p>
            <a:pPr lvl="3"/>
            <a:r>
              <a:rPr lang="en-US" sz="2400" dirty="0" smtClean="0">
                <a:solidFill>
                  <a:schemeClr val="tx1"/>
                </a:solidFill>
              </a:rPr>
              <a:t>Remediation measures already completed</a:t>
            </a:r>
          </a:p>
          <a:p>
            <a:pPr lvl="3"/>
            <a:r>
              <a:rPr lang="en-US" sz="2400" dirty="0" smtClean="0">
                <a:solidFill>
                  <a:schemeClr val="tx1"/>
                </a:solidFill>
              </a:rPr>
              <a:t>Remediation planned and completion time</a:t>
            </a:r>
            <a:endParaRPr lang="en-US" sz="3000" dirty="0" smtClean="0">
              <a:solidFill>
                <a:schemeClr val="tx1"/>
              </a:solidFill>
            </a:endParaRPr>
          </a:p>
          <a:p>
            <a:pPr lvl="3"/>
            <a:endParaRPr lang="en-US" sz="2400" dirty="0">
              <a:solidFill>
                <a:srgbClr val="A50021"/>
              </a:solidFill>
            </a:endParaRPr>
          </a:p>
          <a:p>
            <a:pPr lvl="3"/>
            <a:endParaRPr lang="en-US" sz="2400" dirty="0" smtClean="0">
              <a:solidFill>
                <a:srgbClr val="A50021"/>
              </a:solidFill>
            </a:endParaRPr>
          </a:p>
          <a:p>
            <a:pPr marL="0" indent="0">
              <a:buNone/>
            </a:pPr>
            <a:endParaRPr lang="en-US" dirty="0" smtClean="0">
              <a:solidFill>
                <a:srgbClr val="A50021"/>
              </a:solidFill>
            </a:endParaRPr>
          </a:p>
          <a:p>
            <a:pPr lvl="1"/>
            <a:endParaRPr lang="en-US" dirty="0" smtClean="0">
              <a:solidFill>
                <a:srgbClr val="A50021"/>
              </a:solidFill>
            </a:endParaRPr>
          </a:p>
          <a:p>
            <a:pPr lvl="1"/>
            <a:endParaRPr lang="en-US" dirty="0"/>
          </a:p>
        </p:txBody>
      </p:sp>
    </p:spTree>
    <p:extLst>
      <p:ext uri="{BB962C8B-B14F-4D97-AF65-F5344CB8AC3E}">
        <p14:creationId xmlns:p14="http://schemas.microsoft.com/office/powerpoint/2010/main" val="3153885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Program Response to Unacceptable IAQ</a:t>
            </a:r>
            <a:endParaRPr lang="en-US" dirty="0"/>
          </a:p>
        </p:txBody>
      </p:sp>
      <p:sp>
        <p:nvSpPr>
          <p:cNvPr id="3" name="Content Placeholder 2"/>
          <p:cNvSpPr>
            <a:spLocks noGrp="1"/>
          </p:cNvSpPr>
          <p:nvPr>
            <p:ph idx="1"/>
          </p:nvPr>
        </p:nvSpPr>
        <p:spPr>
          <a:xfrm>
            <a:off x="677334" y="2160589"/>
            <a:ext cx="8596668" cy="4562183"/>
          </a:xfrm>
        </p:spPr>
        <p:txBody>
          <a:bodyPr>
            <a:normAutofit/>
          </a:bodyPr>
          <a:lstStyle/>
          <a:p>
            <a:pPr>
              <a:spcBef>
                <a:spcPct val="40000"/>
              </a:spcBef>
            </a:pPr>
            <a:r>
              <a:rPr lang="en-US" altLang="en-US" sz="2400" dirty="0" smtClean="0"/>
              <a:t>On-site Inspection</a:t>
            </a:r>
          </a:p>
          <a:p>
            <a:pPr marL="234950" indent="-234950">
              <a:spcBef>
                <a:spcPct val="40000"/>
              </a:spcBef>
            </a:pPr>
            <a:r>
              <a:rPr lang="en-US" altLang="en-US" sz="2400" dirty="0" smtClean="0"/>
              <a:t>Conduct </a:t>
            </a:r>
            <a:r>
              <a:rPr lang="en-US" altLang="en-US" sz="2400" dirty="0"/>
              <a:t>Employee Interviews</a:t>
            </a:r>
          </a:p>
          <a:p>
            <a:pPr marL="234950" indent="-234950">
              <a:spcBef>
                <a:spcPct val="40000"/>
              </a:spcBef>
            </a:pPr>
            <a:r>
              <a:rPr lang="en-US" altLang="en-US" sz="2400" dirty="0"/>
              <a:t>Review Building Operations &amp; Maintenance Procedures</a:t>
            </a:r>
          </a:p>
          <a:p>
            <a:pPr marL="234950" indent="-234950">
              <a:spcBef>
                <a:spcPct val="40000"/>
              </a:spcBef>
            </a:pPr>
            <a:r>
              <a:rPr lang="en-US" altLang="en-US" sz="2400" dirty="0"/>
              <a:t>Walk-through </a:t>
            </a:r>
            <a:r>
              <a:rPr lang="en-US" altLang="en-US" sz="2400" dirty="0" smtClean="0"/>
              <a:t>inspection of the building</a:t>
            </a:r>
            <a:endParaRPr lang="en-US" altLang="en-US" sz="2400" dirty="0"/>
          </a:p>
          <a:p>
            <a:pPr marL="234950" indent="-234950">
              <a:spcBef>
                <a:spcPct val="40000"/>
              </a:spcBef>
            </a:pPr>
            <a:r>
              <a:rPr lang="en-US" altLang="en-US" sz="2400" dirty="0"/>
              <a:t>Inspect HVAC System</a:t>
            </a:r>
          </a:p>
          <a:p>
            <a:pPr marL="234950" indent="-234950">
              <a:spcBef>
                <a:spcPct val="40000"/>
              </a:spcBef>
            </a:pPr>
            <a:r>
              <a:rPr lang="en-US" altLang="en-US" sz="2400" dirty="0"/>
              <a:t>Review </a:t>
            </a:r>
            <a:r>
              <a:rPr lang="en-US" altLang="en-US" sz="2400" dirty="0" smtClean="0"/>
              <a:t>As-</a:t>
            </a:r>
            <a:r>
              <a:rPr lang="en-US" altLang="en-US" sz="2400" dirty="0" err="1" smtClean="0"/>
              <a:t>builts</a:t>
            </a:r>
            <a:r>
              <a:rPr lang="en-US" altLang="en-US" sz="2400" dirty="0" smtClean="0"/>
              <a:t> construction plans of the building</a:t>
            </a:r>
            <a:endParaRPr lang="en-US" altLang="en-US" sz="2400" dirty="0"/>
          </a:p>
          <a:p>
            <a:pPr marL="234950" indent="-234950">
              <a:spcBef>
                <a:spcPct val="40000"/>
              </a:spcBef>
            </a:pPr>
            <a:r>
              <a:rPr lang="en-US" altLang="en-US" sz="2400" dirty="0"/>
              <a:t>Conduct </a:t>
            </a:r>
            <a:r>
              <a:rPr lang="en-US" altLang="en-US" sz="2400" dirty="0" smtClean="0"/>
              <a:t> Air Sampling</a:t>
            </a:r>
            <a:r>
              <a:rPr lang="en-US" altLang="en-US" sz="2400" dirty="0"/>
              <a:t>, if necessary</a:t>
            </a:r>
          </a:p>
          <a:p>
            <a:pPr marL="234950" indent="-234950">
              <a:spcBef>
                <a:spcPct val="40000"/>
              </a:spcBef>
            </a:pPr>
            <a:r>
              <a:rPr lang="en-US" altLang="en-US" sz="2400" dirty="0"/>
              <a:t>Complete PEOSH IAQ </a:t>
            </a:r>
            <a:r>
              <a:rPr lang="en-US" altLang="en-US" sz="2400" dirty="0" smtClean="0"/>
              <a:t>Checklist</a:t>
            </a:r>
          </a:p>
          <a:p>
            <a:pPr marL="234950" indent="-234950">
              <a:spcBef>
                <a:spcPct val="40000"/>
              </a:spcBef>
            </a:pPr>
            <a:r>
              <a:rPr lang="en-US" altLang="en-US" sz="2400" dirty="0" smtClean="0"/>
              <a:t>Remediation Plan, follow up re-inspections</a:t>
            </a:r>
            <a:endParaRPr lang="en-US" altLang="en-US" sz="2400" dirty="0"/>
          </a:p>
        </p:txBody>
      </p:sp>
    </p:spTree>
    <p:extLst>
      <p:ext uri="{BB962C8B-B14F-4D97-AF65-F5344CB8AC3E}">
        <p14:creationId xmlns:p14="http://schemas.microsoft.com/office/powerpoint/2010/main" val="2729603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a:xfrm>
            <a:off x="677334" y="2160589"/>
            <a:ext cx="8596668" cy="4497788"/>
          </a:xfrm>
        </p:spPr>
        <p:txBody>
          <a:bodyPr>
            <a:normAutofit/>
          </a:bodyPr>
          <a:lstStyle/>
          <a:p>
            <a:r>
              <a:rPr lang="en-US" sz="2800" dirty="0" smtClean="0"/>
              <a:t>“In the construction of buildings, whether for public purposes or as dwellings, care should be taken to provide good ventilation and plenty of sunlight….schoolrooms are often faulty in this respect. Neglect of proper ventilation is responsible for much of the drowsiness and dullness that….make teacher’s work toilsome and ineffective.”</a:t>
            </a:r>
          </a:p>
          <a:p>
            <a:r>
              <a:rPr lang="en-US" sz="2800" dirty="0" smtClean="0">
                <a:solidFill>
                  <a:schemeClr val="accent1"/>
                </a:solidFill>
              </a:rPr>
              <a:t>-Health Reformer, 1871</a:t>
            </a:r>
          </a:p>
          <a:p>
            <a:endParaRPr lang="en-US" sz="2800" dirty="0"/>
          </a:p>
        </p:txBody>
      </p:sp>
    </p:spTree>
    <p:extLst>
      <p:ext uri="{BB962C8B-B14F-4D97-AF65-F5344CB8AC3E}">
        <p14:creationId xmlns:p14="http://schemas.microsoft.com/office/powerpoint/2010/main" val="2380105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PEOSH IAQ Standard</a:t>
            </a:r>
            <a:br>
              <a:rPr lang="en-US" altLang="en-US" dirty="0"/>
            </a:br>
            <a:r>
              <a:rPr lang="en-US" altLang="en-US" dirty="0"/>
              <a:t>N.J.A.C. </a:t>
            </a:r>
            <a:r>
              <a:rPr lang="en-US" altLang="en-US" dirty="0" smtClean="0"/>
              <a:t>12:100-13.</a:t>
            </a:r>
            <a:r>
              <a:rPr lang="en-US" altLang="en-US" dirty="0">
                <a:effectLst>
                  <a:outerShdw blurRad="38100" dist="38100" dir="2700000" algn="tl">
                    <a:srgbClr val="C0C0C0"/>
                  </a:outerShdw>
                </a:effectLst>
              </a:rPr>
              <a:t>8</a:t>
            </a:r>
            <a:endParaRPr lang="en-US" dirty="0"/>
          </a:p>
        </p:txBody>
      </p:sp>
      <p:sp>
        <p:nvSpPr>
          <p:cNvPr id="3" name="Content Placeholder 2"/>
          <p:cNvSpPr>
            <a:spLocks noGrp="1"/>
          </p:cNvSpPr>
          <p:nvPr>
            <p:ph idx="1"/>
          </p:nvPr>
        </p:nvSpPr>
        <p:spPr>
          <a:xfrm>
            <a:off x="677334" y="2160589"/>
            <a:ext cx="8596668" cy="4381879"/>
          </a:xfrm>
        </p:spPr>
        <p:txBody>
          <a:bodyPr>
            <a:normAutofit/>
          </a:bodyPr>
          <a:lstStyle/>
          <a:p>
            <a:pPr marL="234950" indent="-234950"/>
            <a:r>
              <a:rPr lang="en-US" altLang="en-US" sz="2700" dirty="0">
                <a:solidFill>
                  <a:schemeClr val="accent1"/>
                </a:solidFill>
              </a:rPr>
              <a:t>IAQ Compliance Documents</a:t>
            </a:r>
          </a:p>
          <a:p>
            <a:pPr marL="747713" lvl="2" indent="-284163">
              <a:spcBef>
                <a:spcPct val="40000"/>
              </a:spcBef>
            </a:pPr>
            <a:r>
              <a:rPr lang="en-US" altLang="en-US" sz="2400" dirty="0"/>
              <a:t>As-built construction documents</a:t>
            </a:r>
          </a:p>
          <a:p>
            <a:pPr marL="747713" lvl="2" indent="-284163">
              <a:spcBef>
                <a:spcPct val="40000"/>
              </a:spcBef>
            </a:pPr>
            <a:r>
              <a:rPr lang="en-US" altLang="en-US" sz="2400" dirty="0"/>
              <a:t>HVAC System Commissioning Report</a:t>
            </a:r>
          </a:p>
          <a:p>
            <a:pPr marL="747713" lvl="2" indent="-284163">
              <a:spcBef>
                <a:spcPct val="40000"/>
              </a:spcBef>
            </a:pPr>
            <a:r>
              <a:rPr lang="en-US" altLang="en-US" sz="2400" dirty="0"/>
              <a:t>HVAC Systems Testing, Adjusting, and Balancing Reports</a:t>
            </a:r>
          </a:p>
          <a:p>
            <a:pPr marL="747713" lvl="2" indent="-284163">
              <a:spcBef>
                <a:spcPct val="40000"/>
              </a:spcBef>
            </a:pPr>
            <a:r>
              <a:rPr lang="en-US" altLang="en-US" sz="2400" dirty="0"/>
              <a:t>Operations and Maintenance Manuals</a:t>
            </a:r>
          </a:p>
          <a:p>
            <a:pPr marL="747713" lvl="2" indent="-284163">
              <a:spcBef>
                <a:spcPct val="40000"/>
              </a:spcBef>
            </a:pPr>
            <a:r>
              <a:rPr lang="en-US" altLang="en-US" sz="2400" dirty="0"/>
              <a:t>Water Treatment Logs</a:t>
            </a:r>
          </a:p>
          <a:p>
            <a:pPr marL="747713" lvl="2" indent="-284163">
              <a:spcBef>
                <a:spcPct val="40000"/>
              </a:spcBef>
            </a:pPr>
            <a:r>
              <a:rPr lang="en-US" altLang="en-US" sz="2400" dirty="0"/>
              <a:t>Operator Training Materials</a:t>
            </a:r>
          </a:p>
          <a:p>
            <a:pPr marL="234950" indent="-234950" algn="ctr">
              <a:spcBef>
                <a:spcPct val="30000"/>
              </a:spcBef>
              <a:buFont typeface="Wingdings" panose="05000000000000000000" pitchFamily="2" charset="2"/>
              <a:buNone/>
            </a:pPr>
            <a:r>
              <a:rPr lang="en-US" altLang="en-US" sz="2400" b="1" dirty="0">
                <a:solidFill>
                  <a:schemeClr val="accent1"/>
                </a:solidFill>
              </a:rPr>
              <a:t>Must be provided to PEOSH, upon request (if available)</a:t>
            </a:r>
          </a:p>
          <a:p>
            <a:endParaRPr lang="en-US" dirty="0"/>
          </a:p>
        </p:txBody>
      </p:sp>
    </p:spTree>
    <p:extLst>
      <p:ext uri="{BB962C8B-B14F-4D97-AF65-F5344CB8AC3E}">
        <p14:creationId xmlns:p14="http://schemas.microsoft.com/office/powerpoint/2010/main" val="1088759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Standards Related to IAQ</a:t>
            </a:r>
            <a:br>
              <a:rPr lang="en-US" altLang="en-US" dirty="0"/>
            </a:br>
            <a:r>
              <a:rPr lang="en-US" altLang="en-US" dirty="0"/>
              <a:t>(Overview)</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altLang="en-US" sz="2000" b="1" dirty="0">
                <a:solidFill>
                  <a:schemeClr val="accent1"/>
                </a:solidFill>
              </a:rPr>
              <a:t>PEOSH General Industry (29 CFR 1910.1001) and Construction (29 CFR 1926.1101) Asbestos Standards</a:t>
            </a:r>
          </a:p>
          <a:p>
            <a:pPr lvl="1">
              <a:lnSpc>
                <a:spcPct val="80000"/>
              </a:lnSpc>
              <a:spcBef>
                <a:spcPct val="50000"/>
              </a:spcBef>
            </a:pPr>
            <a:r>
              <a:rPr lang="en-US" altLang="en-US" sz="2200" dirty="0"/>
              <a:t>Identification of asbestos-containing materials in all buildings (pre-1980)</a:t>
            </a:r>
          </a:p>
          <a:p>
            <a:pPr lvl="1">
              <a:lnSpc>
                <a:spcPct val="80000"/>
              </a:lnSpc>
              <a:spcBef>
                <a:spcPct val="50000"/>
              </a:spcBef>
            </a:pPr>
            <a:r>
              <a:rPr lang="en-US" altLang="en-US" sz="2200" dirty="0"/>
              <a:t>Labeling and signage requirements</a:t>
            </a:r>
          </a:p>
          <a:p>
            <a:pPr lvl="1">
              <a:lnSpc>
                <a:spcPct val="80000"/>
              </a:lnSpc>
              <a:spcBef>
                <a:spcPct val="50000"/>
              </a:spcBef>
            </a:pPr>
            <a:r>
              <a:rPr lang="en-US" altLang="en-US" sz="2200" dirty="0"/>
              <a:t>Annual awareness training</a:t>
            </a:r>
          </a:p>
          <a:p>
            <a:pPr lvl="1">
              <a:lnSpc>
                <a:spcPct val="80000"/>
              </a:lnSpc>
              <a:spcBef>
                <a:spcPct val="50000"/>
              </a:spcBef>
            </a:pPr>
            <a:r>
              <a:rPr lang="en-US" altLang="en-US" sz="2200" dirty="0"/>
              <a:t>Notification of outside contractors</a:t>
            </a:r>
          </a:p>
          <a:p>
            <a:pPr>
              <a:lnSpc>
                <a:spcPct val="80000"/>
              </a:lnSpc>
              <a:spcBef>
                <a:spcPct val="60000"/>
              </a:spcBef>
            </a:pPr>
            <a:r>
              <a:rPr lang="en-US" altLang="en-US" sz="2000" b="1" dirty="0">
                <a:solidFill>
                  <a:schemeClr val="accent1"/>
                </a:solidFill>
              </a:rPr>
              <a:t>Other Federal and State Asbestos Standards</a:t>
            </a:r>
          </a:p>
          <a:p>
            <a:pPr lvl="1">
              <a:lnSpc>
                <a:spcPct val="80000"/>
              </a:lnSpc>
              <a:spcBef>
                <a:spcPct val="50000"/>
              </a:spcBef>
            </a:pPr>
            <a:r>
              <a:rPr lang="en-US" altLang="en-US" sz="2200" dirty="0"/>
              <a:t>Schools (AHERA)-U.S. EPA/NJDHSS</a:t>
            </a:r>
          </a:p>
          <a:p>
            <a:pPr lvl="1">
              <a:lnSpc>
                <a:spcPct val="80000"/>
              </a:lnSpc>
              <a:spcBef>
                <a:spcPct val="50000"/>
              </a:spcBef>
            </a:pPr>
            <a:r>
              <a:rPr lang="en-US" altLang="en-US" sz="2200" dirty="0"/>
              <a:t>NJ Uniform Construction Code-Subchapter 8, </a:t>
            </a:r>
            <a:br>
              <a:rPr lang="en-US" altLang="en-US" sz="2200" dirty="0"/>
            </a:br>
            <a:r>
              <a:rPr lang="en-US" altLang="en-US" sz="2200" dirty="0"/>
              <a:t>NJ Dept. of Community Affairs (NJDCA)</a:t>
            </a:r>
          </a:p>
          <a:p>
            <a:endParaRPr lang="en-US" dirty="0"/>
          </a:p>
        </p:txBody>
      </p:sp>
    </p:spTree>
    <p:extLst>
      <p:ext uri="{BB962C8B-B14F-4D97-AF65-F5344CB8AC3E}">
        <p14:creationId xmlns:p14="http://schemas.microsoft.com/office/powerpoint/2010/main" val="4293932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Additional IAQ Resources</a:t>
            </a:r>
            <a:endParaRPr lang="en-US" dirty="0"/>
          </a:p>
        </p:txBody>
      </p:sp>
      <p:sp>
        <p:nvSpPr>
          <p:cNvPr id="6" name="Content Placeholder 5"/>
          <p:cNvSpPr>
            <a:spLocks noGrp="1"/>
          </p:cNvSpPr>
          <p:nvPr>
            <p:ph idx="1"/>
          </p:nvPr>
        </p:nvSpPr>
        <p:spPr>
          <a:xfrm>
            <a:off x="677334" y="2160589"/>
            <a:ext cx="8596668" cy="4497788"/>
          </a:xfrm>
        </p:spPr>
        <p:txBody>
          <a:bodyPr>
            <a:normAutofit/>
          </a:bodyPr>
          <a:lstStyle/>
          <a:p>
            <a:pPr marL="234950" indent="-234950"/>
            <a:r>
              <a:rPr lang="en-US" altLang="en-US" sz="2800" b="1" dirty="0"/>
              <a:t>PEOSH Publications</a:t>
            </a:r>
          </a:p>
          <a:p>
            <a:pPr marL="234950" indent="-234950" algn="ctr">
              <a:buFont typeface="Wingdings" panose="05000000000000000000" pitchFamily="2" charset="2"/>
              <a:buNone/>
            </a:pPr>
            <a:r>
              <a:rPr lang="en-US" altLang="en-US" sz="2400" b="1" dirty="0">
                <a:solidFill>
                  <a:srgbClr val="A50021"/>
                </a:solidFill>
                <a:hlinkClick r:id="rId2"/>
              </a:rPr>
              <a:t>http://</a:t>
            </a:r>
            <a:r>
              <a:rPr lang="en-US" altLang="en-US" sz="2400" b="1" dirty="0" smtClean="0">
                <a:solidFill>
                  <a:srgbClr val="A50021"/>
                </a:solidFill>
                <a:hlinkClick r:id="rId2"/>
              </a:rPr>
              <a:t>nj.gov/health/peosh/iaq.shtml</a:t>
            </a:r>
            <a:endParaRPr lang="en-US" altLang="en-US" sz="2400" b="1" dirty="0">
              <a:solidFill>
                <a:srgbClr val="A50021"/>
              </a:solidFill>
            </a:endParaRPr>
          </a:p>
          <a:p>
            <a:pPr algn="ctr"/>
            <a:r>
              <a:rPr lang="en-US" altLang="en-US" sz="2000" dirty="0" smtClean="0"/>
              <a:t>Public </a:t>
            </a:r>
            <a:r>
              <a:rPr lang="en-US" altLang="en-US" sz="2000" dirty="0"/>
              <a:t>Employer’s Guide and Model Written Program for the Revised Indoor Air Quality Standard</a:t>
            </a:r>
          </a:p>
          <a:p>
            <a:pPr marL="692150" lvl="1" indent="-234950">
              <a:spcBef>
                <a:spcPct val="50000"/>
              </a:spcBef>
            </a:pPr>
            <a:r>
              <a:rPr lang="en-US" altLang="en-US" sz="2000" dirty="0"/>
              <a:t>PEOSH Policy on Building Renovations Information Bulletin</a:t>
            </a:r>
          </a:p>
          <a:p>
            <a:pPr marL="692150" lvl="1" indent="-234950">
              <a:spcBef>
                <a:spcPct val="50000"/>
              </a:spcBef>
            </a:pPr>
            <a:r>
              <a:rPr lang="en-US" altLang="en-US" sz="2000" dirty="0"/>
              <a:t>Renovation &amp; Construction in Schools-Controlling Health and Safety Hazards Information Bulletin</a:t>
            </a:r>
          </a:p>
          <a:p>
            <a:pPr marL="692150" lvl="1" indent="-234950">
              <a:spcBef>
                <a:spcPct val="50000"/>
              </a:spcBef>
            </a:pPr>
            <a:r>
              <a:rPr lang="en-US" altLang="en-US" sz="2000" dirty="0" err="1"/>
              <a:t>Bioaerosols</a:t>
            </a:r>
            <a:r>
              <a:rPr lang="en-US" altLang="en-US" sz="2000" dirty="0"/>
              <a:t> Information Bulletin</a:t>
            </a:r>
          </a:p>
          <a:p>
            <a:pPr marL="692150" lvl="1" indent="-234950">
              <a:spcBef>
                <a:spcPct val="50000"/>
              </a:spcBef>
            </a:pPr>
            <a:r>
              <a:rPr lang="en-US" altLang="en-US" sz="2000" dirty="0"/>
              <a:t>Mold in The Workplace, Prevention and Control Information Bulletin </a:t>
            </a:r>
          </a:p>
          <a:p>
            <a:endParaRPr lang="en-US" dirty="0"/>
          </a:p>
        </p:txBody>
      </p:sp>
    </p:spTree>
    <p:extLst>
      <p:ext uri="{BB962C8B-B14F-4D97-AF65-F5344CB8AC3E}">
        <p14:creationId xmlns:p14="http://schemas.microsoft.com/office/powerpoint/2010/main" val="2073969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3"/>
            <a:ext cx="8596668" cy="937095"/>
          </a:xfrm>
        </p:spPr>
        <p:txBody>
          <a:bodyPr>
            <a:normAutofit/>
          </a:bodyPr>
          <a:lstStyle/>
          <a:p>
            <a:r>
              <a:rPr lang="en-US" dirty="0" smtClean="0"/>
              <a:t>http://nj.gov/health/peosh/iaq.shtml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130278"/>
            <a:ext cx="9947736" cy="5592871"/>
          </a:xfrm>
        </p:spPr>
      </p:pic>
    </p:spTree>
    <p:extLst>
      <p:ext uri="{BB962C8B-B14F-4D97-AF65-F5344CB8AC3E}">
        <p14:creationId xmlns:p14="http://schemas.microsoft.com/office/powerpoint/2010/main" val="3094016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staff assist with IAQ?</a:t>
            </a:r>
            <a:endParaRPr lang="en-US" dirty="0"/>
          </a:p>
        </p:txBody>
      </p:sp>
      <p:sp>
        <p:nvSpPr>
          <p:cNvPr id="3" name="Content Placeholder 2"/>
          <p:cNvSpPr>
            <a:spLocks noGrp="1"/>
          </p:cNvSpPr>
          <p:nvPr>
            <p:ph idx="1"/>
          </p:nvPr>
        </p:nvSpPr>
        <p:spPr>
          <a:xfrm>
            <a:off x="677334" y="2160589"/>
            <a:ext cx="8596668" cy="4575062"/>
          </a:xfrm>
        </p:spPr>
        <p:txBody>
          <a:bodyPr>
            <a:normAutofit lnSpcReduction="10000"/>
          </a:bodyPr>
          <a:lstStyle/>
          <a:p>
            <a:r>
              <a:rPr lang="en-US" sz="3200" i="1" dirty="0">
                <a:solidFill>
                  <a:schemeClr val="tx1"/>
                </a:solidFill>
              </a:rPr>
              <a:t>There are some things that, teachers, staff, and other personnel can do to help improve the indoor air quality </a:t>
            </a:r>
            <a:r>
              <a:rPr lang="en-US" sz="3200" i="1" dirty="0" smtClean="0">
                <a:solidFill>
                  <a:schemeClr val="tx1"/>
                </a:solidFill>
              </a:rPr>
              <a:t>in our classrooms </a:t>
            </a:r>
            <a:r>
              <a:rPr lang="en-US" sz="3200" i="1" dirty="0">
                <a:solidFill>
                  <a:schemeClr val="tx1"/>
                </a:solidFill>
              </a:rPr>
              <a:t>and school.  </a:t>
            </a:r>
            <a:endParaRPr lang="en-US" sz="3200" i="1" dirty="0" smtClean="0">
              <a:solidFill>
                <a:schemeClr val="tx1"/>
              </a:solidFill>
            </a:endParaRPr>
          </a:p>
          <a:p>
            <a:r>
              <a:rPr lang="en-US" sz="3200" i="1" dirty="0" smtClean="0">
                <a:solidFill>
                  <a:schemeClr val="tx1"/>
                </a:solidFill>
              </a:rPr>
              <a:t>Recognizing </a:t>
            </a:r>
            <a:r>
              <a:rPr lang="en-US" sz="3200" i="1" dirty="0">
                <a:solidFill>
                  <a:schemeClr val="tx1"/>
                </a:solidFill>
              </a:rPr>
              <a:t>that proper building maintenance is a school department function, there are some suggestions that we’d like to offer to help enhance those efforts.</a:t>
            </a:r>
            <a:endParaRPr lang="en-US" sz="3200" dirty="0">
              <a:solidFill>
                <a:schemeClr val="tx1"/>
              </a:solidFill>
            </a:endParaRPr>
          </a:p>
          <a:p>
            <a:pPr marL="0" indent="0">
              <a:buNone/>
            </a:pPr>
            <a:endParaRPr lang="en-US" dirty="0"/>
          </a:p>
        </p:txBody>
      </p:sp>
    </p:spTree>
    <p:extLst>
      <p:ext uri="{BB962C8B-B14F-4D97-AF65-F5344CB8AC3E}">
        <p14:creationId xmlns:p14="http://schemas.microsoft.com/office/powerpoint/2010/main" val="1293366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t>
            </a:r>
            <a:r>
              <a:rPr lang="en-US" dirty="0"/>
              <a:t>S</a:t>
            </a:r>
            <a:r>
              <a:rPr lang="en-US" dirty="0" smtClean="0"/>
              <a:t>taff assist with IAQ?</a:t>
            </a:r>
            <a:endParaRPr lang="en-US" dirty="0"/>
          </a:p>
        </p:txBody>
      </p:sp>
      <p:sp>
        <p:nvSpPr>
          <p:cNvPr id="3" name="Content Placeholder 2"/>
          <p:cNvSpPr>
            <a:spLocks noGrp="1"/>
          </p:cNvSpPr>
          <p:nvPr>
            <p:ph idx="1"/>
          </p:nvPr>
        </p:nvSpPr>
        <p:spPr>
          <a:xfrm>
            <a:off x="677334" y="1642057"/>
            <a:ext cx="8596668" cy="5215943"/>
          </a:xfrm>
        </p:spPr>
        <p:txBody>
          <a:bodyPr/>
          <a:lstStyle/>
          <a:p>
            <a:r>
              <a:rPr lang="en-US" dirty="0" smtClean="0"/>
              <a:t>Ventilation:</a:t>
            </a:r>
          </a:p>
          <a:p>
            <a:pPr lvl="1"/>
            <a:r>
              <a:rPr lang="en-US" dirty="0" smtClean="0"/>
              <a:t>Allow ventilation units to run continuously, keeping grilles and diffusers clear of obstructions.</a:t>
            </a:r>
          </a:p>
          <a:p>
            <a:pPr lvl="1"/>
            <a:r>
              <a:rPr lang="en-US" dirty="0" smtClean="0"/>
              <a:t>Keep thermostats clear of obstructions or heat generating equipment.</a:t>
            </a:r>
          </a:p>
          <a:p>
            <a:pPr lvl="1"/>
            <a:r>
              <a:rPr lang="en-US" dirty="0" smtClean="0"/>
              <a:t>Promptly report any ventilation equipment related issues( noises, odors, temperature control, air-flow problems, comfort).</a:t>
            </a:r>
          </a:p>
          <a:p>
            <a:r>
              <a:rPr lang="en-US" dirty="0" smtClean="0"/>
              <a:t>Potential Contaminants:</a:t>
            </a:r>
          </a:p>
          <a:p>
            <a:pPr lvl="1"/>
            <a:r>
              <a:rPr lang="en-US" dirty="0" smtClean="0"/>
              <a:t>Do not bring in or use cleaning products, air fresheners, candles, pesticides from home.</a:t>
            </a:r>
          </a:p>
          <a:p>
            <a:pPr lvl="1"/>
            <a:r>
              <a:rPr lang="en-US" dirty="0" smtClean="0"/>
              <a:t>Promptly report water leaks, moisture on surfaces, mold, pest activity.</a:t>
            </a:r>
          </a:p>
          <a:p>
            <a:r>
              <a:rPr lang="en-US" dirty="0" smtClean="0"/>
              <a:t>Cleanliness:</a:t>
            </a:r>
          </a:p>
          <a:p>
            <a:pPr lvl="1"/>
            <a:r>
              <a:rPr lang="en-US" dirty="0" smtClean="0"/>
              <a:t>Store loose items in containers to reduce clutter in the classroom.</a:t>
            </a:r>
          </a:p>
          <a:p>
            <a:pPr lvl="1"/>
            <a:r>
              <a:rPr lang="en-US" dirty="0" smtClean="0"/>
              <a:t>If possible, limit the use of upholstered furniture, throw pillows, stuffed animals as they collect dust. </a:t>
            </a:r>
          </a:p>
          <a:p>
            <a:pPr lvl="1"/>
            <a:r>
              <a:rPr lang="en-US" dirty="0" smtClean="0"/>
              <a:t>Ensure that spills(especially on carpets) are cleaned promptly.</a:t>
            </a:r>
          </a:p>
          <a:p>
            <a:pPr lvl="1"/>
            <a:endParaRPr lang="en-US" dirty="0" smtClean="0"/>
          </a:p>
          <a:p>
            <a:pPr lvl="1"/>
            <a:endParaRPr lang="en-US" dirty="0"/>
          </a:p>
        </p:txBody>
      </p:sp>
    </p:spTree>
    <p:extLst>
      <p:ext uri="{BB962C8B-B14F-4D97-AF65-F5344CB8AC3E}">
        <p14:creationId xmlns:p14="http://schemas.microsoft.com/office/powerpoint/2010/main" val="30524051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Staff report an IAQ concern?</a:t>
            </a:r>
            <a:endParaRPr lang="en-US" dirty="0"/>
          </a:p>
        </p:txBody>
      </p:sp>
      <p:pic>
        <p:nvPicPr>
          <p:cNvPr id="18" name="Content Placeholder 17"/>
          <p:cNvPicPr>
            <a:picLocks noGrp="1" noChangeAspect="1"/>
          </p:cNvPicPr>
          <p:nvPr>
            <p:ph sz="half" idx="1"/>
          </p:nvPr>
        </p:nvPicPr>
        <p:blipFill>
          <a:blip r:embed="rId2"/>
          <a:stretch>
            <a:fillRect/>
          </a:stretch>
        </p:blipFill>
        <p:spPr>
          <a:xfrm>
            <a:off x="7681433" y="1543468"/>
            <a:ext cx="3858038" cy="4986121"/>
          </a:xfrm>
          <a:prstGeom prst="rect">
            <a:avLst/>
          </a:prstGeom>
        </p:spPr>
      </p:pic>
      <p:sp>
        <p:nvSpPr>
          <p:cNvPr id="20" name="Content Placeholder 19"/>
          <p:cNvSpPr>
            <a:spLocks noGrp="1"/>
          </p:cNvSpPr>
          <p:nvPr>
            <p:ph sz="half" idx="2"/>
          </p:nvPr>
        </p:nvSpPr>
        <p:spPr>
          <a:xfrm>
            <a:off x="677334" y="1543468"/>
            <a:ext cx="6639475" cy="5205062"/>
          </a:xfrm>
        </p:spPr>
        <p:txBody>
          <a:bodyPr>
            <a:normAutofit/>
          </a:bodyPr>
          <a:lstStyle/>
          <a:p>
            <a:r>
              <a:rPr lang="en-US" dirty="0" smtClean="0"/>
              <a:t>Fill out IAQ Concern Form and send to Facilities Manager</a:t>
            </a:r>
          </a:p>
          <a:p>
            <a:pPr lvl="1"/>
            <a:r>
              <a:rPr lang="en-US" sz="1800" dirty="0" smtClean="0"/>
              <a:t>Forms are available in the main office of each building, and on the Facilities page of the school website.</a:t>
            </a:r>
          </a:p>
          <a:p>
            <a:pPr lvl="1"/>
            <a:r>
              <a:rPr lang="en-US" sz="1800" dirty="0" smtClean="0"/>
              <a:t>Regardless of how minor the concern may be, it will be investigated</a:t>
            </a:r>
          </a:p>
          <a:p>
            <a:r>
              <a:rPr lang="en-US" altLang="en-US" dirty="0" smtClean="0"/>
              <a:t>Follow up Investigation by Facilities Manager</a:t>
            </a:r>
          </a:p>
          <a:p>
            <a:pPr lvl="1"/>
            <a:r>
              <a:rPr lang="en-US" altLang="en-US" sz="1800" dirty="0" smtClean="0"/>
              <a:t>Go to the location(s) of concern</a:t>
            </a:r>
          </a:p>
          <a:p>
            <a:pPr lvl="1">
              <a:lnSpc>
                <a:spcPct val="90000"/>
              </a:lnSpc>
              <a:spcBef>
                <a:spcPct val="40000"/>
              </a:spcBef>
            </a:pPr>
            <a:r>
              <a:rPr lang="en-US" altLang="en-US" sz="1800" dirty="0" smtClean="0"/>
              <a:t>Conduct interviews</a:t>
            </a:r>
          </a:p>
          <a:p>
            <a:pPr lvl="1">
              <a:lnSpc>
                <a:spcPct val="90000"/>
              </a:lnSpc>
              <a:spcBef>
                <a:spcPct val="50000"/>
              </a:spcBef>
            </a:pPr>
            <a:r>
              <a:rPr lang="en-US" altLang="en-US" sz="1800" dirty="0" smtClean="0"/>
              <a:t>Review building operations and maintenance procedures</a:t>
            </a:r>
          </a:p>
          <a:p>
            <a:pPr lvl="1">
              <a:lnSpc>
                <a:spcPct val="90000"/>
              </a:lnSpc>
              <a:spcBef>
                <a:spcPct val="50000"/>
              </a:spcBef>
            </a:pPr>
            <a:r>
              <a:rPr lang="en-US" altLang="en-US" sz="1800" dirty="0" smtClean="0"/>
              <a:t>Complete PEOSH IAQ Inspection/Walkthrough Checklist</a:t>
            </a:r>
          </a:p>
          <a:p>
            <a:pPr lvl="1">
              <a:lnSpc>
                <a:spcPct val="90000"/>
              </a:lnSpc>
              <a:spcBef>
                <a:spcPct val="50000"/>
              </a:spcBef>
            </a:pPr>
            <a:r>
              <a:rPr lang="en-US" altLang="en-US" sz="1800" dirty="0" smtClean="0"/>
              <a:t>Involve employees through PEOSH if needed</a:t>
            </a:r>
          </a:p>
          <a:p>
            <a:pPr lvl="1">
              <a:lnSpc>
                <a:spcPct val="90000"/>
              </a:lnSpc>
              <a:spcBef>
                <a:spcPct val="50000"/>
              </a:spcBef>
            </a:pPr>
            <a:r>
              <a:rPr lang="en-US" altLang="en-US" sz="1800" dirty="0" smtClean="0"/>
              <a:t>Communicate outcome and corrective action</a:t>
            </a:r>
          </a:p>
          <a:p>
            <a:pPr marL="457200" lvl="1" indent="0">
              <a:buNone/>
            </a:pPr>
            <a:endParaRPr lang="en-US" dirty="0"/>
          </a:p>
        </p:txBody>
      </p:sp>
    </p:spTree>
    <p:extLst>
      <p:ext uri="{BB962C8B-B14F-4D97-AF65-F5344CB8AC3E}">
        <p14:creationId xmlns:p14="http://schemas.microsoft.com/office/powerpoint/2010/main" val="3539958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Webpage:</a:t>
            </a:r>
            <a:endParaRPr lang="en-US" dirty="0"/>
          </a:p>
        </p:txBody>
      </p:sp>
      <p:pic>
        <p:nvPicPr>
          <p:cNvPr id="7" name="Content Placeholder 6"/>
          <p:cNvPicPr>
            <a:picLocks noGrp="1" noChangeAspect="1"/>
          </p:cNvPicPr>
          <p:nvPr>
            <p:ph idx="4294967295"/>
          </p:nvPr>
        </p:nvPicPr>
        <p:blipFill>
          <a:blip r:embed="rId2"/>
          <a:stretch>
            <a:fillRect/>
          </a:stretch>
        </p:blipFill>
        <p:spPr>
          <a:xfrm>
            <a:off x="1523522" y="1270000"/>
            <a:ext cx="7960357" cy="5421425"/>
          </a:xfrm>
          <a:prstGeom prst="rect">
            <a:avLst/>
          </a:prstGeom>
        </p:spPr>
      </p:pic>
    </p:spTree>
    <p:extLst>
      <p:ext uri="{BB962C8B-B14F-4D97-AF65-F5344CB8AC3E}">
        <p14:creationId xmlns:p14="http://schemas.microsoft.com/office/powerpoint/2010/main" val="3612889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599"/>
            <a:ext cx="8596668" cy="6048778"/>
          </a:xfrm>
        </p:spPr>
        <p:txBody>
          <a:bodyPr>
            <a:normAutofit fontScale="90000"/>
          </a:bodyPr>
          <a:lstStyle/>
          <a:p>
            <a:pPr algn="ctr"/>
            <a:r>
              <a:rPr lang="en-US" sz="8000" dirty="0" smtClean="0"/>
              <a:t>Questions?</a:t>
            </a:r>
            <a:br>
              <a:rPr lang="en-US" sz="8000" dirty="0" smtClean="0"/>
            </a:br>
            <a:r>
              <a:rPr lang="en-US" sz="8000" dirty="0"/>
              <a:t/>
            </a:r>
            <a:br>
              <a:rPr lang="en-US" sz="8000" dirty="0"/>
            </a:br>
            <a:r>
              <a:rPr lang="en-US" sz="8000" dirty="0" smtClean="0"/>
              <a:t/>
            </a:r>
            <a:br>
              <a:rPr lang="en-US" sz="8000" dirty="0" smtClean="0"/>
            </a:br>
            <a:r>
              <a:rPr lang="en-US" sz="8000" dirty="0" smtClean="0"/>
              <a:t/>
            </a:r>
            <a:br>
              <a:rPr lang="en-US" sz="8000" dirty="0" smtClean="0"/>
            </a:br>
            <a:endParaRPr lang="en-US" sz="8000" dirty="0"/>
          </a:p>
        </p:txBody>
      </p:sp>
    </p:spTree>
    <p:extLst>
      <p:ext uri="{BB962C8B-B14F-4D97-AF65-F5344CB8AC3E}">
        <p14:creationId xmlns:p14="http://schemas.microsoft.com/office/powerpoint/2010/main" val="414640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a:xfrm>
            <a:off x="574303" y="1790164"/>
            <a:ext cx="8596668" cy="4893972"/>
          </a:xfrm>
        </p:spPr>
        <p:txBody>
          <a:bodyPr>
            <a:normAutofit/>
          </a:bodyPr>
          <a:lstStyle/>
          <a:p>
            <a:pPr marL="0" indent="0">
              <a:buNone/>
            </a:pPr>
            <a:endParaRPr lang="en-US" sz="2800" dirty="0" smtClean="0"/>
          </a:p>
          <a:p>
            <a:r>
              <a:rPr lang="en-US" sz="2800" dirty="0" smtClean="0"/>
              <a:t>Americans spend 90% of their day indoors-in classrooms, offices, and at home.</a:t>
            </a:r>
            <a:endParaRPr lang="en-US" sz="2800" dirty="0"/>
          </a:p>
          <a:p>
            <a:r>
              <a:rPr lang="en-US" sz="2800" dirty="0" smtClean="0"/>
              <a:t>90% of schools in the U.S. were built before 1980, and 50% of those before 1960.</a:t>
            </a:r>
          </a:p>
          <a:p>
            <a:r>
              <a:rPr lang="en-US" sz="2800" dirty="0" smtClean="0"/>
              <a:t>Studies have indicated that indoor air often 5 to 10x dirtier and contain higher levels of contaminants than outdoor air.</a:t>
            </a:r>
          </a:p>
          <a:p>
            <a:endParaRPr lang="en-US" sz="2800" dirty="0" smtClean="0"/>
          </a:p>
          <a:p>
            <a:endParaRPr lang="en-US" sz="2800" dirty="0"/>
          </a:p>
        </p:txBody>
      </p:sp>
    </p:spTree>
    <p:extLst>
      <p:ext uri="{BB962C8B-B14F-4D97-AF65-F5344CB8AC3E}">
        <p14:creationId xmlns:p14="http://schemas.microsoft.com/office/powerpoint/2010/main" val="372066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a:xfrm>
            <a:off x="548546" y="2279560"/>
            <a:ext cx="8596668" cy="4456091"/>
          </a:xfrm>
        </p:spPr>
        <p:txBody>
          <a:bodyPr>
            <a:normAutofit fontScale="92500"/>
          </a:bodyPr>
          <a:lstStyle/>
          <a:p>
            <a:r>
              <a:rPr lang="en-US" sz="2800" dirty="0"/>
              <a:t>Nearly 60 million students, and staff attend/work in our nation’s schools, representing about 20% of the population</a:t>
            </a:r>
            <a:r>
              <a:rPr lang="en-US" sz="2800" dirty="0" smtClean="0"/>
              <a:t>.</a:t>
            </a:r>
          </a:p>
          <a:p>
            <a:r>
              <a:rPr lang="en-US" sz="2800" dirty="0" smtClean="0"/>
              <a:t>Recent data suggests that poor indoor air quality may directly reduce a person’s ability to perform specific tasks requiring concentration, calculation, or memory.</a:t>
            </a:r>
          </a:p>
          <a:p>
            <a:r>
              <a:rPr lang="en-US" sz="2800" dirty="0" smtClean="0"/>
              <a:t>Asthma-related illnesses among students and staff is one of the leading causes of school absenteeism, accounting for 14 million missed school days per year.</a:t>
            </a:r>
          </a:p>
          <a:p>
            <a:endParaRPr lang="en-US" dirty="0"/>
          </a:p>
        </p:txBody>
      </p:sp>
    </p:spTree>
    <p:extLst>
      <p:ext uri="{BB962C8B-B14F-4D97-AF65-F5344CB8AC3E}">
        <p14:creationId xmlns:p14="http://schemas.microsoft.com/office/powerpoint/2010/main" val="265152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Indoor Air </a:t>
            </a:r>
            <a:r>
              <a:rPr lang="en-US" dirty="0" smtClean="0"/>
              <a:t>Quality(IAQ)?</a:t>
            </a:r>
            <a:r>
              <a:rPr lang="en-US" b="1" dirty="0"/>
              <a:t/>
            </a:r>
            <a:br>
              <a:rPr lang="en-US" b="1" dirty="0"/>
            </a:br>
            <a:endParaRPr lang="en-US" dirty="0"/>
          </a:p>
        </p:txBody>
      </p:sp>
      <p:sp>
        <p:nvSpPr>
          <p:cNvPr id="3" name="Content Placeholder 2"/>
          <p:cNvSpPr>
            <a:spLocks noGrp="1"/>
          </p:cNvSpPr>
          <p:nvPr>
            <p:ph idx="1"/>
          </p:nvPr>
        </p:nvSpPr>
        <p:spPr>
          <a:xfrm>
            <a:off x="677334" y="1647065"/>
            <a:ext cx="8596668" cy="5062827"/>
          </a:xfrm>
        </p:spPr>
        <p:txBody>
          <a:bodyPr>
            <a:normAutofit/>
          </a:bodyPr>
          <a:lstStyle/>
          <a:p>
            <a:r>
              <a:rPr lang="en-US" sz="2800" dirty="0"/>
              <a:t>The Environmental </a:t>
            </a:r>
            <a:r>
              <a:rPr lang="en-US" sz="2800" dirty="0" smtClean="0"/>
              <a:t>Protection Agency(EPA</a:t>
            </a:r>
            <a:r>
              <a:rPr lang="en-US" sz="2800" dirty="0"/>
              <a:t>) </a:t>
            </a:r>
            <a:r>
              <a:rPr lang="en-US" sz="2800" dirty="0" smtClean="0"/>
              <a:t>defines </a:t>
            </a:r>
            <a:r>
              <a:rPr lang="en-US" sz="2800" dirty="0"/>
              <a:t>Indoor Air </a:t>
            </a:r>
            <a:r>
              <a:rPr lang="en-US" sz="2800" dirty="0" smtClean="0"/>
              <a:t>Quality(IAQ</a:t>
            </a:r>
            <a:r>
              <a:rPr lang="en-US" sz="2800" dirty="0"/>
              <a:t>) as</a:t>
            </a:r>
            <a:r>
              <a:rPr lang="en-US" sz="2800" dirty="0" smtClean="0"/>
              <a:t>:</a:t>
            </a:r>
          </a:p>
          <a:p>
            <a:pPr lvl="1"/>
            <a:r>
              <a:rPr lang="en-US" sz="2800" dirty="0"/>
              <a:t> The temperature, humidity, ventilation and chemical or biological contaminants of the air inside a building</a:t>
            </a:r>
            <a:r>
              <a:rPr lang="en-US" sz="2800" dirty="0" smtClean="0"/>
              <a:t>.</a:t>
            </a:r>
          </a:p>
          <a:p>
            <a:r>
              <a:rPr lang="en-US" sz="2800" dirty="0" smtClean="0">
                <a:solidFill>
                  <a:schemeClr val="accent2"/>
                </a:solidFill>
              </a:rPr>
              <a:t>IAQ </a:t>
            </a:r>
            <a:r>
              <a:rPr lang="en-US" sz="2800" dirty="0" smtClean="0"/>
              <a:t>refers </a:t>
            </a:r>
            <a:r>
              <a:rPr lang="en-US" sz="2800" dirty="0"/>
              <a:t>to the quality of the air inside buildings as represented by concentrations of pollutants and thermal (temperature and relative humidity) conditions that affect the health, comfort, and performance of occupants. </a:t>
            </a:r>
          </a:p>
        </p:txBody>
      </p:sp>
    </p:spTree>
    <p:extLst>
      <p:ext uri="{BB962C8B-B14F-4D97-AF65-F5344CB8AC3E}">
        <p14:creationId xmlns:p14="http://schemas.microsoft.com/office/powerpoint/2010/main" val="3716429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significance of </a:t>
            </a:r>
            <a:r>
              <a:rPr lang="en-US" dirty="0" smtClean="0"/>
              <a:t>Indoor Air Quality(IAQ)?</a:t>
            </a:r>
            <a:endParaRPr lang="en-US" dirty="0"/>
          </a:p>
        </p:txBody>
      </p:sp>
      <p:sp>
        <p:nvSpPr>
          <p:cNvPr id="3" name="Content Placeholder 2"/>
          <p:cNvSpPr>
            <a:spLocks noGrp="1"/>
          </p:cNvSpPr>
          <p:nvPr>
            <p:ph idx="1"/>
          </p:nvPr>
        </p:nvSpPr>
        <p:spPr>
          <a:xfrm>
            <a:off x="677334" y="2160589"/>
            <a:ext cx="8596668" cy="4356121"/>
          </a:xfrm>
        </p:spPr>
        <p:txBody>
          <a:bodyPr>
            <a:noAutofit/>
          </a:bodyPr>
          <a:lstStyle/>
          <a:p>
            <a:r>
              <a:rPr lang="en-US" sz="2800" dirty="0" smtClean="0"/>
              <a:t>'A</a:t>
            </a:r>
            <a:r>
              <a:rPr lang="en-US" sz="2800" dirty="0"/>
              <a:t>' is for air.  </a:t>
            </a:r>
            <a:endParaRPr lang="en-US" sz="2800" dirty="0" smtClean="0"/>
          </a:p>
          <a:p>
            <a:r>
              <a:rPr lang="en-US" sz="2800" dirty="0" smtClean="0"/>
              <a:t>People </a:t>
            </a:r>
            <a:r>
              <a:rPr lang="en-US" sz="2800" dirty="0"/>
              <a:t>breathe air-</a:t>
            </a:r>
            <a:r>
              <a:rPr lang="en-US" sz="2800" dirty="0" smtClean="0"/>
              <a:t>-REGULARY!</a:t>
            </a:r>
            <a:r>
              <a:rPr lang="en-US" sz="2800" dirty="0"/>
              <a:t>  </a:t>
            </a:r>
            <a:endParaRPr lang="en-US" sz="2800" dirty="0" smtClean="0"/>
          </a:p>
          <a:p>
            <a:r>
              <a:rPr lang="en-US" sz="2800" dirty="0" smtClean="0"/>
              <a:t>That </a:t>
            </a:r>
            <a:r>
              <a:rPr lang="en-US" sz="2800" dirty="0"/>
              <a:t>alone makes IAQ a pretty important topic</a:t>
            </a:r>
            <a:r>
              <a:rPr lang="en-US" sz="2800" dirty="0" smtClean="0"/>
              <a:t>.</a:t>
            </a:r>
          </a:p>
          <a:p>
            <a:r>
              <a:rPr lang="en-US" sz="2800" dirty="0"/>
              <a:t> </a:t>
            </a:r>
            <a:r>
              <a:rPr lang="en-US" sz="2800" dirty="0" smtClean="0"/>
              <a:t>Most </a:t>
            </a:r>
            <a:r>
              <a:rPr lang="en-US" sz="2800" dirty="0"/>
              <a:t>adults probably have a basic awareness that inhaling mold, mildew, asbestos, harsh chemicals, and other pollutants can have adverse health effects, especially for one's respiratory </a:t>
            </a:r>
            <a:r>
              <a:rPr lang="en-US" sz="2800" dirty="0" smtClean="0"/>
              <a:t>system.</a:t>
            </a:r>
            <a:endParaRPr lang="en-US" sz="2800" dirty="0"/>
          </a:p>
        </p:txBody>
      </p:sp>
    </p:spTree>
    <p:extLst>
      <p:ext uri="{BB962C8B-B14F-4D97-AF65-F5344CB8AC3E}">
        <p14:creationId xmlns:p14="http://schemas.microsoft.com/office/powerpoint/2010/main" val="417813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significance of Indoor Air Quality(IAQ)?</a:t>
            </a:r>
          </a:p>
        </p:txBody>
      </p:sp>
      <p:sp>
        <p:nvSpPr>
          <p:cNvPr id="3" name="Content Placeholder 2"/>
          <p:cNvSpPr>
            <a:spLocks noGrp="1"/>
          </p:cNvSpPr>
          <p:nvPr>
            <p:ph idx="1"/>
          </p:nvPr>
        </p:nvSpPr>
        <p:spPr>
          <a:xfrm>
            <a:off x="677334" y="2160589"/>
            <a:ext cx="8596668" cy="4523546"/>
          </a:xfrm>
        </p:spPr>
        <p:txBody>
          <a:bodyPr>
            <a:normAutofit fontScale="92500" lnSpcReduction="10000"/>
          </a:bodyPr>
          <a:lstStyle/>
          <a:p>
            <a:r>
              <a:rPr lang="en-US" sz="2800" dirty="0" smtClean="0"/>
              <a:t>Growing </a:t>
            </a:r>
            <a:r>
              <a:rPr lang="en-US" sz="2800" dirty="0"/>
              <a:t>children with developing lungs are especially sensitive to toxic environmental </a:t>
            </a:r>
            <a:r>
              <a:rPr lang="en-US" sz="2800" dirty="0" smtClean="0"/>
              <a:t>pollutants.</a:t>
            </a:r>
          </a:p>
          <a:p>
            <a:r>
              <a:rPr lang="en-US" sz="2800" dirty="0" smtClean="0"/>
              <a:t>School-based </a:t>
            </a:r>
            <a:r>
              <a:rPr lang="en-US" sz="2800" dirty="0"/>
              <a:t>exposure to poor IAQ can interfere with a student's ability to be </a:t>
            </a:r>
            <a:r>
              <a:rPr lang="en-US" sz="2800" dirty="0" smtClean="0"/>
              <a:t>present</a:t>
            </a:r>
            <a:r>
              <a:rPr lang="en-US" sz="2800" dirty="0"/>
              <a:t>, ready, and able to </a:t>
            </a:r>
            <a:r>
              <a:rPr lang="en-US" sz="2800" dirty="0" smtClean="0"/>
              <a:t>learn.</a:t>
            </a:r>
          </a:p>
          <a:p>
            <a:r>
              <a:rPr lang="en-US" sz="2800" dirty="0" smtClean="0"/>
              <a:t>Asthma</a:t>
            </a:r>
            <a:r>
              <a:rPr lang="en-US" sz="2800" dirty="0"/>
              <a:t>, headaches, lethargy, nausea, drowsiness, and dizziness can be distracting</a:t>
            </a:r>
            <a:r>
              <a:rPr lang="en-US" sz="2800" dirty="0" smtClean="0"/>
              <a:t>.</a:t>
            </a:r>
          </a:p>
          <a:p>
            <a:r>
              <a:rPr lang="en-US" sz="2800" dirty="0" smtClean="0"/>
              <a:t>Beyond </a:t>
            </a:r>
            <a:r>
              <a:rPr lang="en-US" sz="2800" dirty="0"/>
              <a:t>producing acute symptoms and irritations, certain hazardous pollutants--referred to as 'air toxics'--are known or suspected to cause cancer over </a:t>
            </a:r>
            <a:r>
              <a:rPr lang="en-US" sz="2800" dirty="0" smtClean="0"/>
              <a:t>time.</a:t>
            </a:r>
            <a:endParaRPr lang="en-US" sz="2800" dirty="0"/>
          </a:p>
        </p:txBody>
      </p:sp>
    </p:spTree>
    <p:extLst>
      <p:ext uri="{BB962C8B-B14F-4D97-AF65-F5344CB8AC3E}">
        <p14:creationId xmlns:p14="http://schemas.microsoft.com/office/powerpoint/2010/main" val="324058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3230</TotalTime>
  <Words>2214</Words>
  <Application>Microsoft Office PowerPoint</Application>
  <PresentationFormat>Custom</PresentationFormat>
  <Paragraphs>297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Facet</vt:lpstr>
      <vt:lpstr>Indoor Air Quality</vt:lpstr>
      <vt:lpstr>SUSTAINABLE JERSEY FOR SCHOOLS Sustainable Jersey for Schools is a certification program for New Jersey public schools that want to go green, conserve resources and take steps to create a brighter future, one school at a time </vt:lpstr>
      <vt:lpstr>Perspective</vt:lpstr>
      <vt:lpstr>Perspective</vt:lpstr>
      <vt:lpstr>Did You Know……..</vt:lpstr>
      <vt:lpstr>Did You Know……..</vt:lpstr>
      <vt:lpstr>What is Indoor Air Quality(IAQ)? </vt:lpstr>
      <vt:lpstr>What is the significance of Indoor Air Quality(IAQ)?</vt:lpstr>
      <vt:lpstr>What is the significance of Indoor Air Quality(IAQ)?</vt:lpstr>
      <vt:lpstr>Consequences of Poor IAQ?</vt:lpstr>
      <vt:lpstr>When did poor IAQ become a noticeable problem?</vt:lpstr>
      <vt:lpstr>What Affects IAQ?</vt:lpstr>
      <vt:lpstr>What Affects IAQ?</vt:lpstr>
      <vt:lpstr>Basic Ventilation System</vt:lpstr>
      <vt:lpstr>What Affects IAQ?</vt:lpstr>
      <vt:lpstr>What Affects IAQ?</vt:lpstr>
      <vt:lpstr>What is Acceptable IAQ? </vt:lpstr>
      <vt:lpstr>What is Acceptable IAQ?</vt:lpstr>
      <vt:lpstr>Health Effects of IAQ</vt:lpstr>
      <vt:lpstr>Health Effects of IAQ </vt:lpstr>
      <vt:lpstr>Sick Building Syndrome (SBS) vs. Building-Related Illness (BRI):</vt:lpstr>
      <vt:lpstr>Sick Building Syndrome (SBS) vs. Building-Related Illness (BRI):</vt:lpstr>
      <vt:lpstr>Building-Related Illness:</vt:lpstr>
      <vt:lpstr>How does the Facilities Department manage IAQ?</vt:lpstr>
      <vt:lpstr>PEOSH IAQ Standard N.J.A.C. 12:100-13 et seq.</vt:lpstr>
      <vt:lpstr>PEOSH IAQ Standard N.J.A.C. 12:100-13 et seq.</vt:lpstr>
      <vt:lpstr>PEOSH IAQ Standard N.J.A.C. 12:100-13.1</vt:lpstr>
      <vt:lpstr>PEOSH IAQ Standard N.J.A.C. 12:100-13.2</vt:lpstr>
      <vt:lpstr>PEOSH IAQ Standard N.J.A.C. 12:100-13.2</vt:lpstr>
      <vt:lpstr>PEOSH IAQ Standard N.J.A.C. 12:100-13.3</vt:lpstr>
      <vt:lpstr>PEOSH IAQ Standard N.J.A.C. 12:100-13.3</vt:lpstr>
      <vt:lpstr>PEOSH IAQ Standard N.J.A.C. 12:100-13.3</vt:lpstr>
      <vt:lpstr>PEOSH IAQ Standard N.J.A.C. 12:100-13.4</vt:lpstr>
      <vt:lpstr>PEOSH IAQ Standard N.J.A.C. 12:100-13.5</vt:lpstr>
      <vt:lpstr>PEOSH IAQ Standard N.J.A.C. 12:100-13.6</vt:lpstr>
      <vt:lpstr>PEOSH IAQ Standard N.J.A.C. 12:100-13.6</vt:lpstr>
      <vt:lpstr>PowerPoint Presentation</vt:lpstr>
      <vt:lpstr>PEOSH IAQ Standard N.J.A.C. 12:100-13.7</vt:lpstr>
      <vt:lpstr>PEOSH Program Response to Unacceptable IAQ</vt:lpstr>
      <vt:lpstr>PEOSH IAQ Standard N.J.A.C. 12:100-13.8</vt:lpstr>
      <vt:lpstr>Other Standards Related to IAQ (Overview)</vt:lpstr>
      <vt:lpstr>Additional IAQ Resources</vt:lpstr>
      <vt:lpstr>http://nj.gov/health/peosh/iaq.shtml</vt:lpstr>
      <vt:lpstr>How can staff assist with IAQ?</vt:lpstr>
      <vt:lpstr>How can Staff assist with IAQ?</vt:lpstr>
      <vt:lpstr>How can Staff report an IAQ concern?</vt:lpstr>
      <vt:lpstr>Facilities Webpage:</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Quality</dc:title>
  <dc:creator>Race, Don</dc:creator>
  <cp:lastModifiedBy>DeRosa, Ann</cp:lastModifiedBy>
  <cp:revision>183</cp:revision>
  <dcterms:created xsi:type="dcterms:W3CDTF">2015-04-29T17:28:37Z</dcterms:created>
  <dcterms:modified xsi:type="dcterms:W3CDTF">2015-11-13T16:59:14Z</dcterms:modified>
</cp:coreProperties>
</file>